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256" r:id="rId2"/>
    <p:sldId id="283" r:id="rId3"/>
    <p:sldId id="285" r:id="rId4"/>
    <p:sldId id="280" r:id="rId5"/>
    <p:sldId id="284" r:id="rId6"/>
    <p:sldId id="281" r:id="rId7"/>
    <p:sldId id="360" r:id="rId8"/>
    <p:sldId id="323" r:id="rId9"/>
    <p:sldId id="304" r:id="rId10"/>
    <p:sldId id="310" r:id="rId11"/>
    <p:sldId id="326" r:id="rId12"/>
    <p:sldId id="362" r:id="rId13"/>
    <p:sldId id="361" r:id="rId14"/>
    <p:sldId id="307" r:id="rId15"/>
    <p:sldId id="366" r:id="rId16"/>
    <p:sldId id="325" r:id="rId17"/>
    <p:sldId id="364" r:id="rId18"/>
    <p:sldId id="363" r:id="rId19"/>
    <p:sldId id="329" r:id="rId20"/>
    <p:sldId id="308" r:id="rId21"/>
    <p:sldId id="335" r:id="rId22"/>
    <p:sldId id="383" r:id="rId23"/>
    <p:sldId id="286" r:id="rId24"/>
    <p:sldId id="324" r:id="rId25"/>
    <p:sldId id="311" r:id="rId26"/>
    <p:sldId id="313" r:id="rId27"/>
    <p:sldId id="367" r:id="rId28"/>
    <p:sldId id="296" r:id="rId29"/>
    <p:sldId id="322" r:id="rId30"/>
    <p:sldId id="312" r:id="rId31"/>
    <p:sldId id="369" r:id="rId32"/>
    <p:sldId id="370" r:id="rId33"/>
    <p:sldId id="371" r:id="rId34"/>
    <p:sldId id="368" r:id="rId35"/>
    <p:sldId id="372" r:id="rId36"/>
    <p:sldId id="373" r:id="rId37"/>
    <p:sldId id="374" r:id="rId38"/>
    <p:sldId id="375" r:id="rId39"/>
    <p:sldId id="376" r:id="rId40"/>
    <p:sldId id="377" r:id="rId41"/>
    <p:sldId id="378" r:id="rId42"/>
    <p:sldId id="379" r:id="rId43"/>
    <p:sldId id="380" r:id="rId44"/>
    <p:sldId id="381" r:id="rId45"/>
    <p:sldId id="390" r:id="rId46"/>
    <p:sldId id="384" r:id="rId47"/>
    <p:sldId id="385" r:id="rId48"/>
    <p:sldId id="386" r:id="rId49"/>
    <p:sldId id="387" r:id="rId50"/>
    <p:sldId id="388" r:id="rId51"/>
    <p:sldId id="389" r:id="rId52"/>
    <p:sldId id="338" r:id="rId53"/>
    <p:sldId id="391" r:id="rId54"/>
    <p:sldId id="393" r:id="rId55"/>
    <p:sldId id="339" r:id="rId56"/>
    <p:sldId id="394" r:id="rId57"/>
    <p:sldId id="395" r:id="rId58"/>
    <p:sldId id="396" r:id="rId59"/>
    <p:sldId id="397" r:id="rId60"/>
    <p:sldId id="398" r:id="rId61"/>
    <p:sldId id="399" r:id="rId62"/>
    <p:sldId id="298" r:id="rId63"/>
    <p:sldId id="341" r:id="rId64"/>
    <p:sldId id="342" r:id="rId65"/>
    <p:sldId id="343" r:id="rId66"/>
    <p:sldId id="344" r:id="rId67"/>
    <p:sldId id="345" r:id="rId68"/>
    <p:sldId id="400" r:id="rId69"/>
    <p:sldId id="347" r:id="rId70"/>
    <p:sldId id="346"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401" r:id="rId84"/>
    <p:sldId id="292" r:id="rId85"/>
    <p:sldId id="302" r:id="rId86"/>
    <p:sldId id="365" r:id="rId87"/>
    <p:sldId id="328" r:id="rId88"/>
    <p:sldId id="294" r:id="rId89"/>
    <p:sldId id="303" r:id="rId90"/>
  </p:sldIdLst>
  <p:sldSz cx="20104100" cy="11461750"/>
  <p:notesSz cx="10234613"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7">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6036" autoAdjust="0"/>
  </p:normalViewPr>
  <p:slideViewPr>
    <p:cSldViewPr>
      <p:cViewPr varScale="1">
        <p:scale>
          <a:sx n="53" d="100"/>
          <a:sy n="53" d="100"/>
        </p:scale>
        <p:origin x="1380" y="96"/>
      </p:cViewPr>
      <p:guideLst>
        <p:guide orient="horz" pos="2887"/>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01"/>
          <c:y val="9.0494681409734198E-2"/>
          <c:w val="0.58249215438868895"/>
          <c:h val="0.87373823158303399"/>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dLbls>
            <c:dLbl>
              <c:idx val="0"/>
              <c:layout>
                <c:manualLayout>
                  <c:x val="-8.2657105899484903E-17"/>
                  <c:y val="4.385683240116659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5094-5C47-9BF0-9D2A3C161FBC}"/>
                </c:ext>
                <c:ext xmlns:c15="http://schemas.microsoft.com/office/drawing/2012/chart" uri="{CE6537A1-D6FC-4f65-9D91-7224C49458BB}"/>
              </c:extLst>
            </c:dLbl>
            <c:dLbl>
              <c:idx val="1"/>
              <c:layout>
                <c:manualLayout>
                  <c:x val="-2.62867616620239E-2"/>
                  <c:y val="1.51654394203983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5094-5C47-9BF0-9D2A3C161FBC}"/>
                </c:ext>
                <c:ext xmlns:c15="http://schemas.microsoft.com/office/drawing/2012/chart" uri="{CE6537A1-D6FC-4f65-9D91-7224C49458BB}"/>
              </c:extLst>
            </c:dLbl>
            <c:dLbl>
              <c:idx val="2"/>
              <c:layout>
                <c:manualLayout>
                  <c:x val="-2.4264703072637402E-2"/>
                  <c:y val="-3.03308788407967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5094-5C47-9BF0-9D2A3C161FBC}"/>
                </c:ext>
                <c:ext xmlns:c15="http://schemas.microsoft.com/office/drawing/2012/chart" uri="{CE6537A1-D6FC-4f65-9D91-7224C49458BB}"/>
              </c:extLst>
            </c:dLbl>
            <c:dLbl>
              <c:idx val="3"/>
              <c:layout>
                <c:manualLayout>
                  <c:x val="2.02205858938645E-3"/>
                  <c:y val="-4.2463230377115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094-5C47-9BF0-9D2A3C161FBC}"/>
                </c:ext>
                <c:ext xmlns:c15="http://schemas.microsoft.com/office/drawing/2012/chart" uri="{CE6537A1-D6FC-4f65-9D91-7224C49458BB}"/>
              </c:extLst>
            </c:dLbl>
            <c:dLbl>
              <c:idx val="4"/>
              <c:layout>
                <c:manualLayout>
                  <c:x val="2.22426444832509E-2"/>
                  <c:y val="1.2132351536318701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5094-5C47-9BF0-9D2A3C161FB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5-5094-5C47-9BF0-9D2A3C161FBC}"/>
            </c:ext>
          </c:extLst>
        </c:ser>
        <c:dLbls>
          <c:showLegendKey val="0"/>
          <c:showVal val="0"/>
          <c:showCatName val="0"/>
          <c:showSerName val="0"/>
          <c:showPercent val="0"/>
          <c:showBubbleSize val="0"/>
        </c:dLbls>
        <c:axId val="558569216"/>
        <c:axId val="558563232"/>
      </c:radarChart>
      <c:catAx>
        <c:axId val="558569216"/>
        <c:scaling>
          <c:orientation val="minMax"/>
        </c:scaling>
        <c:delete val="1"/>
        <c:axPos val="b"/>
        <c:numFmt formatCode="General" sourceLinked="1"/>
        <c:majorTickMark val="none"/>
        <c:minorTickMark val="none"/>
        <c:tickLblPos val="nextTo"/>
        <c:crossAx val="558563232"/>
        <c:crosses val="autoZero"/>
        <c:auto val="1"/>
        <c:lblAlgn val="ctr"/>
        <c:lblOffset val="100"/>
        <c:noMultiLvlLbl val="0"/>
      </c:catAx>
      <c:valAx>
        <c:axId val="5585632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crossAx val="55856921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t>2019/10/29</a:t>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9848599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527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jianshu.com/p/276698f1325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ianshu.com/p/bc1aac28fcdf"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ssessment-tools.ca.com/tools/continuous-delivery-too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facebook.github.io/jest/"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jasmine.github.i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youtube.com/watch?v=Pv5hohD25l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atlassian.com/zh/continuous-delivery/principles/continuous-integration-vs-delivery-vs-deployment"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infoq.com/articles/cd-adag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atlassian.com/zh/continuous-delivery/continuous-deploymen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infoq.cn/article/2013/10/facebook-development-deployment"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foq.cn/article/IHfKjKdmyZcLv3Pjk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qcon.infoq.cn/2018/shanghai/"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www.ca.com/us/products/ca-agile-requirements-designer.html" TargetMode="External"/><Relationship Id="rId3" Type="http://schemas.openxmlformats.org/officeDocument/2006/relationships/hyperlink" Target="https://dzone.com/articles/continuous-testing-what-why-and-how" TargetMode="External"/><Relationship Id="rId7" Type="http://schemas.openxmlformats.org/officeDocument/2006/relationships/hyperlink" Target="https://docs.cucumber.io/"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en.wikipedia.org/wiki/Model-based_testing" TargetMode="External"/><Relationship Id="rId11" Type="http://schemas.openxmlformats.org/officeDocument/2006/relationships/hyperlink" Target="https://www.gartner.com/doc/3898164/devops-success-requires-shiftright-testing" TargetMode="External"/><Relationship Id="rId5" Type="http://schemas.openxmlformats.org/officeDocument/2006/relationships/hyperlink" Target="https://en.wikipedia.org/wiki/Acceptance_test%E2%80%93driven_development" TargetMode="External"/><Relationship Id="rId10" Type="http://schemas.openxmlformats.org/officeDocument/2006/relationships/hyperlink" Target="https://code.fb.com/web/rapid-release-at-massive-scale/" TargetMode="External"/><Relationship Id="rId4" Type="http://schemas.openxmlformats.org/officeDocument/2006/relationships/hyperlink" Target="https://en.wikipedia.org/wiki/Behavior-driven_development" TargetMode="External"/><Relationship Id="rId9" Type="http://schemas.openxmlformats.org/officeDocument/2006/relationships/hyperlink" Target="https://www.ca.com/us/trials/ca-test-data-manager.html"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jianshu.com/p/741783b0ec16"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114335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p>
          <a:p>
            <a:r>
              <a:rPr lang="zh-CN" altLang="en-US" dirty="0"/>
              <a:t>链接来自：</a:t>
            </a:r>
            <a:r>
              <a:rPr lang="en-US" altLang="zh-CN" dirty="0">
                <a:hlinkClick r:id="rId3"/>
              </a:rPr>
              <a:t>https://</a:t>
            </a:r>
            <a:r>
              <a:rPr lang="en-US" altLang="zh-CN" dirty="0" smtClean="0">
                <a:hlinkClick r:id="rId3"/>
              </a:rPr>
              <a:t>www.jianshu.com/p/412fa2beacc9</a:t>
            </a:r>
            <a:endParaRPr lang="en-US" altLang="zh-CN" dirty="0" smtClean="0"/>
          </a:p>
          <a:p>
            <a:endParaRPr lang="en-US" altLang="zh-CN" dirty="0" smtClean="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08337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2097">
              <a:defRPr/>
            </a:pPr>
            <a:r>
              <a:rPr lang="zh-CN" altLang="en-US" sz="700" dirty="0"/>
              <a:t>扎克伯格被时代杂志称为“第三大国的国王”</a:t>
            </a:r>
            <a:endParaRPr lang="en-US" altLang="zh-CN" sz="700" dirty="0"/>
          </a:p>
          <a:p>
            <a:pPr defTabSz="502097">
              <a:defRPr/>
            </a:pPr>
            <a:endParaRPr lang="en-US" altLang="zh-CN" sz="700" dirty="0"/>
          </a:p>
          <a:p>
            <a:pPr defTabSz="502097">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412313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2097">
              <a:defRPr/>
            </a:pPr>
            <a:r>
              <a:rPr lang="en-US" altLang="zh-CN" b="0" i="0" dirty="0" smtClean="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smtClean="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9280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518753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8</a:t>
            </a:r>
            <a:r>
              <a:rPr lang="zh-CN" altLang="en-US" dirty="0" smtClean="0"/>
              <a:t>个字母</a:t>
            </a:r>
            <a:endParaRPr lang="en-US" altLang="zh-CN" dirty="0" smtClean="0"/>
          </a:p>
          <a:p>
            <a:r>
              <a:rPr lang="en-US" altLang="zh-CN" dirty="0" smtClean="0"/>
              <a:t>2</a:t>
            </a:r>
            <a:r>
              <a:rPr lang="zh-CN" altLang="en-US" dirty="0" smtClean="0"/>
              <a:t>、</a:t>
            </a:r>
            <a:r>
              <a:rPr lang="en-US" altLang="zh-CN" dirty="0" smtClean="0"/>
              <a:t>Facebook</a:t>
            </a:r>
            <a:r>
              <a:rPr lang="zh-CN" altLang="en-US" dirty="0" smtClean="0"/>
              <a:t>的最初想法是在</a:t>
            </a:r>
            <a:r>
              <a:rPr lang="en-US" altLang="zh-CN" dirty="0" smtClean="0"/>
              <a:t>F8</a:t>
            </a:r>
            <a:r>
              <a:rPr lang="zh-CN" altLang="en-US" dirty="0" smtClean="0"/>
              <a:t>大会最后都有</a:t>
            </a:r>
            <a:r>
              <a:rPr lang="en-US" altLang="zh-CN" dirty="0" smtClean="0"/>
              <a:t>8</a:t>
            </a:r>
            <a:r>
              <a:rPr lang="zh-CN" altLang="en-US" dirty="0" smtClean="0"/>
              <a:t>个小时的黑客马拉松活动。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097599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smtClean="0"/>
              <a:t>核心产品：信息流</a:t>
            </a:r>
            <a:endParaRPr lang="en-US" altLang="zh-CN" sz="700" dirty="0" smtClean="0"/>
          </a:p>
          <a:p>
            <a:r>
              <a:rPr lang="en-US" altLang="zh-CN" sz="700" dirty="0" smtClean="0"/>
              <a:t>--</a:t>
            </a:r>
            <a:r>
              <a:rPr lang="zh-CN" altLang="en-US" sz="700" dirty="0" smtClean="0"/>
              <a:t>群组  </a:t>
            </a:r>
            <a:r>
              <a:rPr lang="en-US" altLang="zh-CN" sz="700" dirty="0" smtClean="0"/>
              <a:t>(</a:t>
            </a:r>
            <a:r>
              <a:rPr lang="zh-CN" altLang="en-US" sz="700" dirty="0" smtClean="0"/>
              <a:t>左</a:t>
            </a:r>
            <a:r>
              <a:rPr lang="en-US" altLang="zh-CN" sz="700" dirty="0" smtClean="0"/>
              <a:t>1)</a:t>
            </a:r>
          </a:p>
          <a:p>
            <a:r>
              <a:rPr lang="en-US" altLang="zh-CN" sz="700" dirty="0" smtClean="0"/>
              <a:t>--</a:t>
            </a:r>
            <a:r>
              <a:rPr lang="en-US" altLang="zh-CN" sz="700" dirty="0" err="1" smtClean="0"/>
              <a:t>facebook</a:t>
            </a:r>
            <a:r>
              <a:rPr lang="en-US" altLang="zh-CN" sz="700" dirty="0" smtClean="0"/>
              <a:t>—logo f</a:t>
            </a:r>
            <a:r>
              <a:rPr lang="zh-CN" altLang="en-US" sz="700" dirty="0" smtClean="0"/>
              <a:t>（左</a:t>
            </a:r>
            <a:r>
              <a:rPr lang="en-US" altLang="zh-CN" sz="700" dirty="0" smtClean="0"/>
              <a:t>3</a:t>
            </a:r>
            <a:r>
              <a:rPr lang="zh-CN" altLang="en-US" sz="700" dirty="0" smtClean="0"/>
              <a:t>）</a:t>
            </a:r>
            <a:endParaRPr lang="en-US" altLang="zh-CN" sz="700" dirty="0" smtClean="0"/>
          </a:p>
          <a:p>
            <a:r>
              <a:rPr lang="en-US" altLang="zh-CN" sz="700" dirty="0" smtClean="0"/>
              <a:t>--Instagram </a:t>
            </a:r>
            <a:r>
              <a:rPr lang="zh-CN" altLang="en-US" sz="700" dirty="0" smtClean="0"/>
              <a:t>是一个具有图片以及短视频分享功能的社交应用。 </a:t>
            </a:r>
            <a:r>
              <a:rPr lang="en-US" altLang="zh-CN" sz="700" dirty="0" smtClean="0"/>
              <a:t>2012</a:t>
            </a:r>
            <a:r>
              <a:rPr lang="zh-CN" altLang="en-US" sz="700" dirty="0" smtClean="0"/>
              <a:t>年收购  （左</a:t>
            </a:r>
            <a:r>
              <a:rPr lang="en-US" altLang="zh-CN" sz="700" dirty="0" smtClean="0"/>
              <a:t>5</a:t>
            </a:r>
            <a:r>
              <a:rPr lang="zh-CN" altLang="en-US" sz="700" dirty="0" smtClean="0"/>
              <a:t>）</a:t>
            </a:r>
            <a:endParaRPr lang="en-US" altLang="zh-CN" sz="700" dirty="0" smtClean="0"/>
          </a:p>
          <a:p>
            <a:r>
              <a:rPr lang="en-US" altLang="zh-CN" sz="700" dirty="0" smtClean="0"/>
              <a:t>--</a:t>
            </a:r>
            <a:r>
              <a:rPr lang="en-US" altLang="zh-CN" sz="700" dirty="0" err="1" smtClean="0"/>
              <a:t>WhatsApp</a:t>
            </a:r>
            <a:r>
              <a:rPr lang="zh-CN" altLang="en-US" sz="700" dirty="0" smtClean="0"/>
              <a:t>：全球最大的移动通讯应用。</a:t>
            </a:r>
            <a:r>
              <a:rPr lang="en-US" altLang="zh-CN" sz="700" dirty="0" smtClean="0"/>
              <a:t>2014</a:t>
            </a:r>
            <a:r>
              <a:rPr lang="zh-CN" altLang="en-US" sz="700" dirty="0" smtClean="0"/>
              <a:t>年收购  （左</a:t>
            </a:r>
            <a:r>
              <a:rPr lang="en-US" altLang="zh-CN" sz="700" dirty="0" smtClean="0"/>
              <a:t>2</a:t>
            </a:r>
            <a:r>
              <a:rPr lang="zh-CN" altLang="en-US" sz="700" dirty="0" smtClean="0"/>
              <a:t>）</a:t>
            </a:r>
            <a:endParaRPr lang="en-US" altLang="zh-CN" sz="700" dirty="0" smtClean="0"/>
          </a:p>
          <a:p>
            <a:r>
              <a:rPr lang="en-US" altLang="zh-CN" sz="700" dirty="0" smtClean="0"/>
              <a:t>--Messenger</a:t>
            </a:r>
            <a:r>
              <a:rPr lang="zh-CN" altLang="en-US" sz="700" dirty="0" smtClean="0"/>
              <a:t>：增长最快的移动通讯平台；  </a:t>
            </a:r>
            <a:r>
              <a:rPr lang="en-US" altLang="zh-CN" sz="700" dirty="0" smtClean="0"/>
              <a:t>2011</a:t>
            </a:r>
            <a:r>
              <a:rPr lang="zh-CN" altLang="en-US" sz="700" dirty="0" smtClean="0"/>
              <a:t>年，</a:t>
            </a:r>
            <a:r>
              <a:rPr lang="en-US" altLang="zh-CN" sz="700" dirty="0" smtClean="0"/>
              <a:t>FB</a:t>
            </a:r>
            <a:r>
              <a:rPr lang="zh-CN" altLang="en-US" sz="700" dirty="0" smtClean="0"/>
              <a:t>推出； </a:t>
            </a:r>
            <a:r>
              <a:rPr lang="en-US" altLang="zh-CN" sz="700" dirty="0" smtClean="0"/>
              <a:t>Messenger</a:t>
            </a:r>
            <a:r>
              <a:rPr lang="zh-CN" altLang="en-US" sz="700" dirty="0" smtClean="0"/>
              <a:t>平台战略；（左</a:t>
            </a:r>
            <a:r>
              <a:rPr lang="en-US" altLang="zh-CN" sz="700" dirty="0" smtClean="0"/>
              <a:t>4</a:t>
            </a:r>
            <a:r>
              <a:rPr lang="zh-CN" altLang="en-US" sz="700" dirty="0" smtClean="0"/>
              <a:t>）</a:t>
            </a:r>
            <a:endParaRPr lang="en-US" altLang="zh-CN" sz="700" dirty="0" smtClean="0"/>
          </a:p>
          <a:p>
            <a:r>
              <a:rPr lang="en-US" altLang="zh-CN" sz="700" dirty="0" smtClean="0"/>
              <a:t>--VR:</a:t>
            </a:r>
            <a:r>
              <a:rPr lang="zh-CN" altLang="en-US" sz="700" dirty="0" smtClean="0"/>
              <a:t>下一代社交平台； </a:t>
            </a:r>
            <a:r>
              <a:rPr lang="en-US" altLang="zh-CN" sz="700" dirty="0" smtClean="0"/>
              <a:t>2014</a:t>
            </a:r>
            <a:r>
              <a:rPr lang="zh-CN" altLang="en-US" sz="700" dirty="0" smtClean="0"/>
              <a:t>年收购</a:t>
            </a:r>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r>
              <a:rPr lang="zh-CN" altLang="en-US" sz="700" dirty="0" smtClean="0"/>
              <a:t>链接</a:t>
            </a:r>
            <a:r>
              <a:rPr lang="zh-CN" altLang="en-US" sz="700" dirty="0"/>
              <a:t>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82057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2016</a:t>
            </a:r>
            <a:r>
              <a:rPr lang="zh-CN" altLang="en-US" dirty="0" smtClean="0"/>
              <a:t>年的十年路标规划图；</a:t>
            </a:r>
            <a:endParaRPr lang="en-US" altLang="zh-CN" dirty="0" smtClean="0"/>
          </a:p>
          <a:p>
            <a:r>
              <a:rPr lang="zh-CN" altLang="en-US" dirty="0" smtClean="0"/>
              <a:t>参考资料：</a:t>
            </a:r>
            <a:r>
              <a:rPr lang="en-US" altLang="zh-CN" u="sng" dirty="0" smtClean="0">
                <a:solidFill>
                  <a:srgbClr val="0070C0"/>
                </a:solidFill>
              </a:rPr>
              <a:t>https://mp.weixin.qq.com/s/pN9ikTv77RxWth2F6gHlYg</a:t>
            </a:r>
          </a:p>
          <a:p>
            <a:r>
              <a:rPr lang="en-US" altLang="zh-CN" dirty="0" smtClean="0"/>
              <a:t>Facebook</a:t>
            </a:r>
            <a:r>
              <a:rPr lang="zh-CN" altLang="en-US" dirty="0" smtClean="0"/>
              <a:t>绘制了十年蓝图，从虚拟现实</a:t>
            </a:r>
            <a:r>
              <a:rPr lang="en-US" altLang="zh-CN" dirty="0" smtClean="0"/>
              <a:t>/</a:t>
            </a:r>
            <a:r>
              <a:rPr lang="zh-CN" altLang="en-US" dirty="0" smtClean="0"/>
              <a:t>增强现实起步，到发展人工智能再到联通全球的实现。</a:t>
            </a:r>
            <a:endParaRPr lang="en-US" altLang="zh-CN" dirty="0" smtClean="0"/>
          </a:p>
          <a:p>
            <a:r>
              <a:rPr lang="zh-CN" altLang="en-US" dirty="0" smtClean="0"/>
              <a:t>未来看点：</a:t>
            </a:r>
            <a:endParaRPr lang="en-US" altLang="zh-CN" dirty="0" smtClean="0"/>
          </a:p>
          <a:p>
            <a:r>
              <a:rPr lang="zh-CN" altLang="en-US" dirty="0" smtClean="0"/>
              <a:t>人工智能</a:t>
            </a:r>
            <a:r>
              <a:rPr lang="en-US" altLang="zh-CN" dirty="0" smtClean="0"/>
              <a:t>1-Messenger</a:t>
            </a:r>
            <a:r>
              <a:rPr lang="zh-CN" altLang="en-US" dirty="0" smtClean="0"/>
              <a:t>聊天机器人助手；</a:t>
            </a:r>
            <a:endParaRPr lang="en-US" altLang="zh-CN" dirty="0" smtClean="0"/>
          </a:p>
          <a:p>
            <a:r>
              <a:rPr lang="zh-CN" altLang="en-US" dirty="0" smtClean="0"/>
              <a:t>人工智能</a:t>
            </a:r>
            <a:r>
              <a:rPr lang="en-US" altLang="zh-CN" dirty="0" smtClean="0"/>
              <a:t>2</a:t>
            </a:r>
            <a:r>
              <a:rPr lang="zh-CN" altLang="en-US" dirty="0" smtClean="0"/>
              <a:t>：让搜索更便捷；</a:t>
            </a:r>
            <a:endParaRPr lang="en-US" altLang="zh-CN" dirty="0" smtClean="0"/>
          </a:p>
          <a:p>
            <a:r>
              <a:rPr lang="en-US" altLang="zh-CN" dirty="0" smtClean="0"/>
              <a:t>360</a:t>
            </a:r>
            <a:r>
              <a:rPr lang="zh-CN" altLang="en-US" dirty="0" smtClean="0"/>
              <a:t>度视频技术</a:t>
            </a:r>
            <a:r>
              <a:rPr lang="en-US" altLang="zh-CN" dirty="0" smtClean="0"/>
              <a:t>—Surround 360;</a:t>
            </a:r>
          </a:p>
          <a:p>
            <a:r>
              <a:rPr lang="en-US" altLang="zh-CN" dirty="0" smtClean="0"/>
              <a:t>VR-Oculus</a:t>
            </a:r>
          </a:p>
          <a:p>
            <a:r>
              <a:rPr lang="zh-CN" altLang="en-US" dirty="0" smtClean="0"/>
              <a:t>硬件研发实验室</a:t>
            </a:r>
            <a:r>
              <a:rPr lang="en-US" altLang="zh-CN" dirty="0" smtClean="0"/>
              <a:t>—Building 8</a:t>
            </a:r>
          </a:p>
          <a:p>
            <a:r>
              <a:rPr lang="zh-CN" altLang="en-US" dirty="0" smtClean="0"/>
              <a:t>互联网基础建设</a:t>
            </a:r>
            <a:r>
              <a:rPr lang="en-US" altLang="zh-CN" dirty="0" smtClean="0"/>
              <a:t>—</a:t>
            </a:r>
            <a:r>
              <a:rPr lang="zh-CN" altLang="en-US" dirty="0" smtClean="0"/>
              <a:t>高速光纤宽带</a:t>
            </a:r>
            <a:r>
              <a:rPr lang="en-US" altLang="zh-CN" dirty="0" smtClean="0"/>
              <a:t>+</a:t>
            </a:r>
            <a:r>
              <a:rPr lang="zh-CN" altLang="en-US" dirty="0" smtClean="0"/>
              <a:t>无人机</a:t>
            </a:r>
            <a:endParaRPr lang="en-US" altLang="zh-CN" dirty="0" smtClean="0"/>
          </a:p>
          <a:p>
            <a:endParaRPr lang="en-US" altLang="zh-CN"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780233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638131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22358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b="1" dirty="0"/>
              <a:t>Facebook </a:t>
            </a:r>
            <a:r>
              <a:rPr lang="zh-CN" altLang="en-US" sz="700" b="1" dirty="0"/>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 altLang="zh-CN" dirty="0"/>
          </a:p>
          <a:p>
            <a:r>
              <a:rPr lang="zh-CN" altLang="en-US" dirty="0"/>
              <a:t>刚刚过去的</a:t>
            </a:r>
            <a:r>
              <a:rPr lang="en-US" altLang="zh-CN" dirty="0"/>
              <a:t>2017</a:t>
            </a:r>
            <a:r>
              <a:rPr lang="zh-CN" altLang="en-US" dirty="0"/>
              <a:t>年，</a:t>
            </a:r>
            <a:r>
              <a:rPr lang="en"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 altLang="zh-CN" dirty="0"/>
              <a:t>Facebook</a:t>
            </a:r>
            <a:r>
              <a:rPr lang="zh-CN" altLang="en-US" dirty="0"/>
              <a:t>唯一的盈利手段。详见下图，数据来源于</a:t>
            </a:r>
            <a:r>
              <a:rPr lang="en"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p>
        </p:txBody>
      </p:sp>
    </p:spTree>
    <p:extLst>
      <p:ext uri="{BB962C8B-B14F-4D97-AF65-F5344CB8AC3E}">
        <p14:creationId xmlns:p14="http://schemas.microsoft.com/office/powerpoint/2010/main" val="159989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2097">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2097">
              <a:defRPr/>
            </a:pPr>
            <a:endParaRPr kumimoji="1" lang="en-US" altLang="zh-CN" dirty="0"/>
          </a:p>
          <a:p>
            <a:pPr defTabSz="502097">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462282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 altLang="zh-CN" dirty="0">
              <a:hlinkClick r:id="rId3"/>
            </a:endParaRPr>
          </a:p>
          <a:p>
            <a:r>
              <a:rPr lang="en" altLang="zh-CN" dirty="0">
                <a:hlinkClick r:id="rId3"/>
              </a:rPr>
              <a:t>https://www.zhihu.com/question/20302197/answer/325612495</a:t>
            </a:r>
            <a:endParaRPr lang="en" altLang="zh-CN" dirty="0"/>
          </a:p>
          <a:p>
            <a:endParaRPr lang="en-US" altLang="zh-CN" dirty="0"/>
          </a:p>
          <a:p>
            <a:r>
              <a:rPr lang="zh-CN" altLang="en-US" dirty="0"/>
              <a:t>从</a:t>
            </a:r>
            <a:r>
              <a:rPr lang="en-US" altLang="zh-CN" dirty="0"/>
              <a:t>2012</a:t>
            </a:r>
            <a:r>
              <a:rPr lang="zh-CN" altLang="en-US" dirty="0"/>
              <a:t>年开始</a:t>
            </a:r>
            <a:r>
              <a:rPr lang="en" altLang="zh-CN" dirty="0"/>
              <a:t>Facebook</a:t>
            </a:r>
            <a:r>
              <a:rPr lang="zh-CN" altLang="en-US" dirty="0"/>
              <a:t>一直在赚钱，复合年增长率（</a:t>
            </a:r>
            <a:r>
              <a:rPr lang="en" altLang="zh-CN" dirty="0"/>
              <a:t>CAGR</a:t>
            </a:r>
            <a:r>
              <a:rPr lang="zh-CN" altLang="en" dirty="0"/>
              <a:t>）</a:t>
            </a:r>
            <a:r>
              <a:rPr lang="zh-CN" altLang="en-US" dirty="0"/>
              <a:t>大约为</a:t>
            </a:r>
            <a:r>
              <a:rPr lang="en-US" altLang="zh-CN" dirty="0"/>
              <a:t>59</a:t>
            </a:r>
            <a:r>
              <a:rPr lang="zh-CN" altLang="en-US" dirty="0"/>
              <a:t>％。由于这种健康的增长，公司保持强劲的现金流，并利用这笔资金不时购买竞争对手，</a:t>
            </a:r>
            <a:r>
              <a:rPr lang="en" altLang="zh-CN" dirty="0"/>
              <a:t>ins</a:t>
            </a:r>
            <a:r>
              <a:rPr lang="zh-CN" altLang="en-US" dirty="0"/>
              <a:t>啊，</a:t>
            </a:r>
            <a:r>
              <a:rPr lang="en"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 altLang="zh-CN" dirty="0"/>
              <a:t>Facebook</a:t>
            </a:r>
            <a:r>
              <a:rPr lang="zh-CN" altLang="en-US" dirty="0"/>
              <a:t>未来的收入在哪？ 除了收购潜在竞争对手为公司增值，</a:t>
            </a:r>
            <a:r>
              <a:rPr lang="en" altLang="zh-CN" dirty="0"/>
              <a:t>Facebook</a:t>
            </a:r>
            <a:r>
              <a:rPr lang="zh-CN" altLang="en-US" dirty="0"/>
              <a:t>还在寻找新的技术。 </a:t>
            </a:r>
            <a:endParaRPr lang="en-US" altLang="zh-CN" dirty="0"/>
          </a:p>
          <a:p>
            <a:endParaRPr lang="en-US" altLang="zh-CN" dirty="0"/>
          </a:p>
          <a:p>
            <a:r>
              <a:rPr lang="en" altLang="zh-CN" dirty="0"/>
              <a:t>Oculus Rift - </a:t>
            </a:r>
            <a:r>
              <a:rPr lang="zh-CN" altLang="en-US" dirty="0"/>
              <a:t>虚拟现实已经被吹上了天，但目前来看还不成气候。如果硬件设备的价格下降，</a:t>
            </a:r>
            <a:r>
              <a:rPr lang="en" altLang="zh-CN" dirty="0"/>
              <a:t>Facebook</a:t>
            </a:r>
            <a:r>
              <a:rPr lang="zh-CN" altLang="en-US" dirty="0"/>
              <a:t>的</a:t>
            </a:r>
            <a:r>
              <a:rPr lang="en" altLang="zh-CN" dirty="0"/>
              <a:t>Oculus Rift VR</a:t>
            </a:r>
            <a:r>
              <a:rPr lang="zh-CN" altLang="en-US" dirty="0"/>
              <a:t>设备可能会增加其最终收益。据西方媒体预测，到</a:t>
            </a:r>
            <a:r>
              <a:rPr lang="en-US" altLang="zh-CN" dirty="0"/>
              <a:t>2020</a:t>
            </a:r>
            <a:r>
              <a:rPr lang="zh-CN" altLang="en-US" dirty="0"/>
              <a:t>年，</a:t>
            </a:r>
            <a:r>
              <a:rPr lang="en" altLang="zh-CN" dirty="0"/>
              <a:t>Oculus</a:t>
            </a:r>
            <a:r>
              <a:rPr lang="zh-CN" altLang="en-US" dirty="0"/>
              <a:t>可能占到</a:t>
            </a:r>
            <a:r>
              <a:rPr lang="en"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 altLang="zh-CN" dirty="0"/>
              <a:t>Facebook</a:t>
            </a:r>
            <a:r>
              <a:rPr lang="zh-CN" altLang="en-US" dirty="0"/>
              <a:t>是一个社交内容分享平台，但它却不创建任何内容。同时还要佩服的是</a:t>
            </a:r>
            <a:r>
              <a:rPr lang="en" altLang="zh-CN" dirty="0"/>
              <a:t>uber</a:t>
            </a:r>
            <a:r>
              <a:rPr lang="zh-CN" altLang="en-US" dirty="0"/>
              <a:t>和</a:t>
            </a:r>
            <a:r>
              <a:rPr lang="en" altLang="zh-CN" dirty="0" err="1"/>
              <a:t>airbnb</a:t>
            </a:r>
            <a:r>
              <a:rPr lang="zh-CN" altLang="en" dirty="0"/>
              <a:t>，</a:t>
            </a:r>
            <a:r>
              <a:rPr lang="zh-CN" altLang="en-US" dirty="0"/>
              <a:t>它们既没有车也有旅馆，但却在运输和住宿领域是龙头老大。</a:t>
            </a:r>
            <a:endParaRPr lang="en" altLang="zh-CN" dirty="0"/>
          </a:p>
        </p:txBody>
      </p:sp>
    </p:spTree>
    <p:extLst>
      <p:ext uri="{BB962C8B-B14F-4D97-AF65-F5344CB8AC3E}">
        <p14:creationId xmlns:p14="http://schemas.microsoft.com/office/powerpoint/2010/main" val="233690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70753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2097">
              <a:defRPr/>
            </a:pPr>
            <a:r>
              <a:rPr lang="zh-CN" altLang="en-US" dirty="0" smtClean="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pPr defTabSz="502097">
              <a:defRPr/>
            </a:pPr>
            <a:endParaRPr lang="en-US" altLang="zh-CN" sz="700" b="1" dirty="0"/>
          </a:p>
          <a:p>
            <a:pPr defTabSz="502097">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p>
          <a:p>
            <a:pPr defTabSz="502097">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31726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p>
          <a:p>
            <a:endParaRPr lang="en-US" altLang="zh-CN" dirty="0" smtClean="0"/>
          </a:p>
          <a:p>
            <a:pPr defTabSz="502097">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p>
          <a:p>
            <a:pPr defTabSz="502097">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2097">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2097">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80159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389755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857665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25862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81419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4013351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2097">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p>
          <a:p>
            <a:r>
              <a:rPr lang="zh-CN" altLang="en-US" dirty="0">
                <a:effectLst/>
              </a:rPr>
              <a:t/>
            </a:r>
            <a:br>
              <a:rPr lang="zh-CN" altLang="en-US" dirty="0">
                <a:effectLst/>
              </a:rPr>
            </a:br>
            <a:r>
              <a:rPr lang="zh-CN" altLang="en-US" sz="700" dirty="0"/>
              <a:t>三人组这样的团队，与那个按职能来划分的团队相比，有什么区别？</a:t>
            </a:r>
          </a:p>
          <a:p>
            <a:endParaRPr lang="zh-CN" altLang="en-US" sz="700" dirty="0"/>
          </a:p>
          <a:p>
            <a:r>
              <a:rPr lang="zh-CN" altLang="en-US" sz="700" dirty="0"/>
              <a:t>第一点，对问题是负责的，大家所有人不再是只负责流水线上的一环，而是负责最终的结果。</a:t>
            </a:r>
          </a:p>
          <a:p>
            <a:r>
              <a:rPr lang="zh-CN" altLang="en-US" sz="700" dirty="0"/>
              <a:t>第二点，因为存在大量的面对面交流，而不是文档交流，它的结果是对于主观能动性的激发是大的。</a:t>
            </a:r>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6901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2097">
              <a:defRPr/>
            </a:pPr>
            <a:r>
              <a:rPr kumimoji="1" lang="zh-CN" altLang="en-US" dirty="0"/>
              <a:t>此协议不能被删除、修改。本页必须保留</a:t>
            </a:r>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001542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750096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096411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806761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123774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a:t>
            </a:r>
            <a:r>
              <a:rPr lang="en-US" altLang="zh-CN" dirty="0"/>
              <a:t>《</a:t>
            </a:r>
            <a:r>
              <a:rPr lang="zh-CN" altLang="en-US" dirty="0"/>
              <a:t>研发效率破局之道</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85083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defTabSz="502097">
              <a:defRPr/>
            </a:pPr>
            <a:r>
              <a:rPr lang="zh-CN" altLang="en-US" sz="700" b="1" dirty="0"/>
              <a:t>蓝绿发布、滚动发布、灰度发布等部署方案对比与总结</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518431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87852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zh-CN" altLang="en" dirty="0">
                <a:hlinkClick r:id="rId3"/>
              </a:rPr>
              <a:t>各个</a:t>
            </a:r>
            <a:r>
              <a:rPr lang="zh-CN" altLang="en-US" dirty="0">
                <a:hlinkClick r:id="rId3"/>
              </a:rPr>
              <a:t>工具汇总可以按照这个图来介绍</a:t>
            </a:r>
            <a:endParaRPr lang="en-US" altLang="zh-CN" dirty="0">
              <a:hlinkClick r:id="rId3"/>
            </a:endParaRPr>
          </a:p>
          <a:p>
            <a:endParaRPr lang="en" altLang="zh-CN" dirty="0">
              <a:hlinkClick r:id="rId3"/>
            </a:endParaRPr>
          </a:p>
          <a:p>
            <a:r>
              <a:rPr lang="en" altLang="zh-CN" dirty="0">
                <a:hlinkClick r:id="rId3"/>
              </a:rPr>
              <a:t>https://assessment-tools.ca.com/tools/continuous-delivery-tools/</a:t>
            </a:r>
            <a:endParaRPr lang="en" altLang="zh-CN" dirty="0"/>
          </a:p>
          <a:p>
            <a:r>
              <a:rPr lang="en" altLang="zh-CN" sz="1200" kern="1200" dirty="0">
                <a:solidFill>
                  <a:schemeClr val="tx1"/>
                </a:solidFill>
                <a:effectLst/>
                <a:latin typeface="+mn-lt"/>
                <a:ea typeface="+mn-ea"/>
                <a:cs typeface="+mn-cs"/>
              </a:rPr>
              <a:t>The ever-evolving DevOps landscape has created a disordered sprawl. So how do you construct a coherent continuous delivery toolchain in such a complex and diverse arena? Our interactive map allows you to explore the most prominent continuous delivery tools and understand how CA Continuous Delivery Automation can bridge the gap between your different tools, ensuring the different stages of your releases are just stops on a smoothly orchestrated journey.</a:t>
            </a:r>
          </a:p>
          <a:p>
            <a:endParaRPr lang="zh-CN" altLang="en-US" dirty="0"/>
          </a:p>
        </p:txBody>
      </p:sp>
    </p:spTree>
    <p:extLst>
      <p:ext uri="{BB962C8B-B14F-4D97-AF65-F5344CB8AC3E}">
        <p14:creationId xmlns:p14="http://schemas.microsoft.com/office/powerpoint/2010/main" val="4147473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33488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p>
          <a:p>
            <a:endParaRPr lang="en" altLang="zh-CN" dirty="0"/>
          </a:p>
          <a:p>
            <a:r>
              <a:rPr lang="en" altLang="zh-CN" sz="700" dirty="0"/>
              <a:t>Facebook</a:t>
            </a:r>
            <a:r>
              <a:rPr lang="zh-CN" altLang="en-US" sz="700" dirty="0"/>
              <a:t>发布了</a:t>
            </a:r>
            <a:r>
              <a:rPr lang="en" altLang="zh-CN" sz="700" u="sng" dirty="0">
                <a:hlinkClick r:id="rId3"/>
              </a:rPr>
              <a:t>Jest</a:t>
            </a:r>
            <a:r>
              <a:rPr lang="zh-CN" altLang="en" sz="700" dirty="0"/>
              <a:t>，</a:t>
            </a:r>
            <a:r>
              <a:rPr lang="zh-CN" altLang="en-US" sz="700" dirty="0"/>
              <a:t>这是一个基于</a:t>
            </a:r>
            <a:r>
              <a:rPr lang="en" altLang="zh-CN" sz="700" u="sng" dirty="0">
                <a:hlinkClick r:id="rId4"/>
              </a:rPr>
              <a:t>Jasmine</a:t>
            </a:r>
            <a:r>
              <a:rPr lang="zh-CN" altLang="en-US" sz="700" u="sng" dirty="0">
                <a:hlinkClick r:id="rId4"/>
              </a:rPr>
              <a:t>的</a:t>
            </a:r>
            <a:r>
              <a:rPr lang="zh-CN" altLang="en-US" sz="700" dirty="0"/>
              <a:t>开源</a:t>
            </a:r>
            <a:r>
              <a:rPr lang="en" altLang="zh-CN" sz="700" dirty="0"/>
              <a:t>JavaScript</a:t>
            </a:r>
            <a:r>
              <a:rPr lang="zh-CN" altLang="en-US" sz="700" dirty="0"/>
              <a:t>单元测试工具。</a:t>
            </a:r>
            <a:r>
              <a:rPr lang="en" altLang="zh-CN" sz="700" dirty="0"/>
              <a:t>Jest</a:t>
            </a:r>
            <a:r>
              <a:rPr lang="zh-CN" altLang="en-US" sz="700" dirty="0"/>
              <a:t>旨在使编写惯用的</a:t>
            </a:r>
            <a:r>
              <a:rPr lang="en" altLang="zh-CN" sz="700" dirty="0"/>
              <a:t>JavaScript</a:t>
            </a:r>
            <a:r>
              <a:rPr lang="zh-CN" altLang="en-US" sz="700" dirty="0"/>
              <a:t>测试变得更快，更容易</a:t>
            </a:r>
          </a:p>
          <a:p>
            <a:endParaRPr lang="en-US" altLang="zh-CN" dirty="0"/>
          </a:p>
          <a:p>
            <a:pPr defTabSz="502097">
              <a:defRPr/>
            </a:pPr>
            <a:r>
              <a:rPr lang="en" altLang="zh-CN" sz="700" dirty="0"/>
              <a:t>Gatekeeper </a:t>
            </a:r>
            <a:r>
              <a:rPr lang="zh-CN" altLang="en-US" sz="700" dirty="0"/>
              <a:t>、</a:t>
            </a:r>
            <a:r>
              <a:rPr lang="en" altLang="zh-CN" dirty="0"/>
              <a:t>Phabricator</a:t>
            </a:r>
            <a:r>
              <a:rPr lang="zh-CN" altLang="en-US" dirty="0"/>
              <a:t>、</a:t>
            </a:r>
            <a:r>
              <a:rPr lang="en" altLang="zh-CN" dirty="0" err="1"/>
              <a:t>Perflab</a:t>
            </a:r>
            <a:r>
              <a:rPr lang="zh-CN" altLang="en-US" dirty="0"/>
              <a:t>、</a:t>
            </a:r>
            <a:r>
              <a:rPr lang="en" altLang="zh-CN" dirty="0"/>
              <a:t>BitTorrent</a:t>
            </a:r>
            <a:r>
              <a:rPr lang="zh-CN" altLang="en-US" dirty="0"/>
              <a:t>、</a:t>
            </a:r>
            <a:r>
              <a:rPr lang="en" altLang="zh-CN" dirty="0"/>
              <a:t>Claspin</a:t>
            </a:r>
          </a:p>
          <a:p>
            <a:pPr defTabSz="502097">
              <a:defRPr/>
            </a:pPr>
            <a:r>
              <a:rPr lang="zh-CN" altLang="en-US" dirty="0"/>
              <a:t/>
            </a:r>
            <a:br>
              <a:rPr lang="zh-CN" altLang="en-US" dirty="0"/>
            </a:br>
            <a:endParaRPr lang="en" altLang="zh-CN" dirty="0"/>
          </a:p>
          <a:p>
            <a:r>
              <a:rPr lang="zh-CN" altLang="zh-CN" sz="700" dirty="0"/>
              <a:t>项目和任务管理工具:Jira</a:t>
            </a:r>
          </a:p>
          <a:p>
            <a:r>
              <a:rPr lang="zh-CN" altLang="zh-CN" sz="700" dirty="0"/>
              <a:t>• 源代码管理工具:Github,Bitbucket,Gitlab,SVN,Perforce,Clearcase </a:t>
            </a:r>
          </a:p>
          <a:p>
            <a:r>
              <a:rPr lang="zh-CN" altLang="zh-CN" sz="700" dirty="0"/>
              <a:t>• 代码质量管理工具:Sonarqube,Findbug,Resharper,FXCop,Cppcheck </a:t>
            </a:r>
          </a:p>
          <a:p>
            <a:r>
              <a:rPr lang="zh-CN" altLang="zh-CN" sz="700" dirty="0"/>
              <a:t>• 持续集成工具:Jenkins,TeamCity,Bamboo</a:t>
            </a:r>
          </a:p>
          <a:p>
            <a:r>
              <a:rPr lang="zh-CN" altLang="zh-CN" sz="700" dirty="0"/>
              <a:t>• 编译工具:Maven,Ants,MSBuild,Nants,Gradle</a:t>
            </a:r>
          </a:p>
          <a:p>
            <a:r>
              <a:rPr lang="zh-CN" altLang="zh-CN" sz="700" dirty="0"/>
              <a:t>• 单元测试工具:Junit,Nunit，Karma</a:t>
            </a:r>
          </a:p>
          <a:p>
            <a:r>
              <a:rPr lang="zh-CN" altLang="zh-CN" sz="700" dirty="0"/>
              <a:t>• 仓库管理工具:Nexus,Artifactory</a:t>
            </a:r>
          </a:p>
          <a:p>
            <a:r>
              <a:rPr lang="zh-CN" altLang="zh-CN" sz="700" dirty="0"/>
              <a:t>• 自动测试工具:Selenium,QTP</a:t>
            </a:r>
          </a:p>
          <a:p>
            <a:r>
              <a:rPr lang="zh-CN" altLang="zh-CN" sz="700" dirty="0"/>
              <a:t>• 自动发布和配置工具:Chef,Puppet,Ansible,Nolio</a:t>
            </a:r>
          </a:p>
          <a:p>
            <a:r>
              <a:rPr lang="zh-CN" altLang="zh-CN" sz="700" dirty="0"/>
              <a:t>• 产品监控工具:Geneos,Grafana,Sensu </a:t>
            </a:r>
          </a:p>
          <a:p>
            <a:endParaRPr lang="zh-CN" altLang="en-US" dirty="0"/>
          </a:p>
        </p:txBody>
      </p:sp>
    </p:spTree>
    <p:extLst>
      <p:ext uri="{BB962C8B-B14F-4D97-AF65-F5344CB8AC3E}">
        <p14:creationId xmlns:p14="http://schemas.microsoft.com/office/powerpoint/2010/main" val="261343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073009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1521393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信息来源 </a:t>
            </a:r>
            <a:r>
              <a:rPr lang="en" altLang="zh-CN" dirty="0"/>
              <a:t>https://</a:t>
            </a:r>
            <a:r>
              <a:rPr lang="en" altLang="zh-CN" dirty="0" err="1"/>
              <a:t>sdk.cn</a:t>
            </a:r>
            <a:r>
              <a:rPr lang="en" altLang="zh-CN" dirty="0"/>
              <a:t>/companies/1013</a:t>
            </a:r>
            <a:endParaRPr lang="zh-CN" altLang="en-US" dirty="0"/>
          </a:p>
        </p:txBody>
      </p:sp>
    </p:spTree>
    <p:extLst>
      <p:ext uri="{BB962C8B-B14F-4D97-AF65-F5344CB8AC3E}">
        <p14:creationId xmlns:p14="http://schemas.microsoft.com/office/powerpoint/2010/main" val="251487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799460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zh-CN" altLang="en-US" dirty="0"/>
          </a:p>
        </p:txBody>
      </p:sp>
    </p:spTree>
    <p:extLst>
      <p:ext uri="{BB962C8B-B14F-4D97-AF65-F5344CB8AC3E}">
        <p14:creationId xmlns:p14="http://schemas.microsoft.com/office/powerpoint/2010/main" val="1098556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t>development-and-deployment-at-</a:t>
            </a:r>
            <a:r>
              <a:rPr lang="en" altLang="zh-CN" dirty="0" err="1"/>
              <a:t>facebook.pdf</a:t>
            </a:r>
            <a:endParaRPr lang="en" altLang="zh-CN" dirty="0"/>
          </a:p>
          <a:p>
            <a:endParaRPr lang="en" altLang="zh-CN" dirty="0"/>
          </a:p>
          <a:p>
            <a:endParaRPr lang="en" altLang="zh-CN" dirty="0"/>
          </a:p>
          <a:p>
            <a:endParaRPr lang="en" altLang="zh-CN" dirty="0"/>
          </a:p>
          <a:p>
            <a:r>
              <a:rPr lang="en" altLang="zh-CN" sz="1200" b="0" i="0" kern="1200" dirty="0">
                <a:solidFill>
                  <a:schemeClr val="tx1"/>
                </a:solidFill>
                <a:effectLst/>
                <a:latin typeface="+mn-lt"/>
                <a:ea typeface="+mn-ea"/>
                <a:cs typeface="+mn-cs"/>
              </a:rPr>
              <a:t>Kent Beck </a:t>
            </a:r>
            <a:r>
              <a:rPr lang="zh-CN" altLang="en-US" sz="1200" b="0" i="0" kern="1200" dirty="0">
                <a:solidFill>
                  <a:schemeClr val="tx1"/>
                </a:solidFill>
                <a:effectLst/>
                <a:latin typeface="+mn-lt"/>
                <a:ea typeface="+mn-ea"/>
                <a:cs typeface="+mn-cs"/>
              </a:rPr>
              <a:t>揭秘 </a:t>
            </a:r>
            <a:r>
              <a:rPr lang="en"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开发部署流程 </a:t>
            </a:r>
            <a:r>
              <a:rPr lang="zh-CN" altLang="en-US" dirty="0"/>
              <a:t/>
            </a:r>
            <a:br>
              <a:rPr lang="zh-CN" altLang="en-US" dirty="0"/>
            </a:br>
            <a:r>
              <a:rPr lang="en-US" altLang="zh-CN" sz="1200" b="0" i="0" kern="1200" dirty="0">
                <a:solidFill>
                  <a:schemeClr val="tx1"/>
                </a:solidFill>
                <a:effectLst/>
                <a:latin typeface="+mn-lt"/>
                <a:ea typeface="+mn-ea"/>
                <a:cs typeface="+mn-cs"/>
              </a:rPr>
              <a:t>2013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21 </a:t>
            </a:r>
            <a:r>
              <a:rPr lang="zh-CN" altLang="en-US" sz="1200" b="0" i="0" kern="1200" dirty="0">
                <a:solidFill>
                  <a:schemeClr val="tx1"/>
                </a:solidFill>
                <a:effectLst/>
                <a:latin typeface="+mn-lt"/>
                <a:ea typeface="+mn-ea"/>
                <a:cs typeface="+mn-cs"/>
              </a:rPr>
              <a:t>日 </a:t>
            </a:r>
            <a:r>
              <a:rPr lang="en-US" altLang="zh-CN" sz="1200" b="0" i="0" kern="1200" dirty="0">
                <a:solidFill>
                  <a:schemeClr val="tx1"/>
                </a:solidFill>
                <a:effectLst/>
                <a:latin typeface="+mn-lt"/>
                <a:ea typeface="+mn-ea"/>
                <a:cs typeface="+mn-cs"/>
              </a:rPr>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a:p>
            <a:endParaRPr lang="zh-CN" altLang="en-US" dirty="0"/>
          </a:p>
        </p:txBody>
      </p:sp>
    </p:spTree>
    <p:extLst>
      <p:ext uri="{BB962C8B-B14F-4D97-AF65-F5344CB8AC3E}">
        <p14:creationId xmlns:p14="http://schemas.microsoft.com/office/powerpoint/2010/main" val="1335555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US" altLang="zh-CN" sz="700" dirty="0">
                <a:hlinkClick r:id="rId3"/>
              </a:rPr>
              <a:t>What is Continuous Deployment | Conti</a:t>
            </a:r>
            <a:r>
              <a:rPr lang="zh-CN" altLang="zh-CN" sz="700" dirty="0">
                <a:hlinkClick r:id="rId3"/>
              </a:rPr>
              <a:t>nuous Deployment vs Delivery | DevOps Tutorial | Edureka</a:t>
            </a:r>
            <a:endParaRPr lang="zh-CN" altLang="zh-CN" sz="700" dirty="0"/>
          </a:p>
          <a:p>
            <a:endParaRPr lang="zh-CN" altLang="en-US" dirty="0"/>
          </a:p>
        </p:txBody>
      </p:sp>
    </p:spTree>
    <p:extLst>
      <p:ext uri="{BB962C8B-B14F-4D97-AF65-F5344CB8AC3E}">
        <p14:creationId xmlns:p14="http://schemas.microsoft.com/office/powerpoint/2010/main" val="2880097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18168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hlinkClick r:id="rId3"/>
              </a:rPr>
              <a:t>What is Continuous Deployment | Conti</a:t>
            </a:r>
            <a:r>
              <a:rPr lang="zh-CN" altLang="zh-CN" sz="1200" kern="1200" dirty="0">
                <a:solidFill>
                  <a:schemeClr val="tx1"/>
                </a:solidFill>
                <a:effectLst/>
                <a:latin typeface="+mn-lt"/>
                <a:ea typeface="+mn-ea"/>
                <a:cs typeface="+mn-cs"/>
                <a:hlinkClick r:id="rId3"/>
              </a:rPr>
              <a:t>nuous Deployment vs Delivery | DevOps Tutorial | Edureka</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goal here is to increase visibility of changes from check-in to production, while at the same time:</a:t>
            </a:r>
          </a:p>
          <a:p>
            <a:r>
              <a:rPr lang="en" altLang="zh-CN" sz="1200" b="0" i="0" kern="1200" dirty="0">
                <a:solidFill>
                  <a:schemeClr val="tx1"/>
                </a:solidFill>
                <a:effectLst/>
                <a:latin typeface="+mn-lt"/>
                <a:ea typeface="+mn-ea"/>
                <a:cs typeface="+mn-cs"/>
              </a:rPr>
              <a:t>Find and remove bottlenecks</a:t>
            </a:r>
          </a:p>
          <a:p>
            <a:r>
              <a:rPr lang="en" altLang="zh-CN" sz="1200" b="0" i="0" kern="1200" dirty="0">
                <a:solidFill>
                  <a:schemeClr val="tx1"/>
                </a:solidFill>
                <a:effectLst/>
                <a:latin typeface="+mn-lt"/>
                <a:ea typeface="+mn-ea"/>
                <a:cs typeface="+mn-cs"/>
              </a:rPr>
              <a:t>Shorten the feedback loop</a:t>
            </a:r>
          </a:p>
          <a:p>
            <a:r>
              <a:rPr lang="en" altLang="zh-CN" sz="1200" b="0" i="0" kern="1200" dirty="0">
                <a:solidFill>
                  <a:schemeClr val="tx1"/>
                </a:solidFill>
                <a:effectLst/>
                <a:latin typeface="+mn-lt"/>
                <a:ea typeface="+mn-ea"/>
                <a:cs typeface="+mn-cs"/>
              </a:rPr>
              <a:t>Automate as much as possible</a:t>
            </a:r>
          </a:p>
          <a:p>
            <a:r>
              <a:rPr lang="en" altLang="zh-CN" sz="1200" b="0" i="0" kern="1200" dirty="0">
                <a:solidFill>
                  <a:schemeClr val="tx1"/>
                </a:solidFill>
                <a:effectLst/>
                <a:latin typeface="+mn-lt"/>
                <a:ea typeface="+mn-ea"/>
                <a:cs typeface="+mn-cs"/>
              </a:rPr>
              <a:t>Eliminate any error-prone manual processes</a:t>
            </a:r>
          </a:p>
          <a:p>
            <a:r>
              <a:rPr lang="en" altLang="zh-CN" sz="1200" b="0" i="0" kern="1200" dirty="0">
                <a:solidFill>
                  <a:schemeClr val="tx1"/>
                </a:solidFill>
                <a:effectLst/>
                <a:latin typeface="+mn-lt"/>
                <a:ea typeface="+mn-ea"/>
                <a:cs typeface="+mn-cs"/>
              </a:rPr>
              <a:t>Optimize and visualize what's going on to improve the flow</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Almost anything. At the head end, as part of continuous integration side, unit tests are an expected component. But the pipeline consists of much more than unit tests, including:</a:t>
            </a:r>
          </a:p>
          <a:p>
            <a:r>
              <a:rPr lang="en" altLang="zh-CN" sz="1200" b="0" i="0" kern="1200" dirty="0">
                <a:solidFill>
                  <a:schemeClr val="tx1"/>
                </a:solidFill>
                <a:effectLst/>
                <a:latin typeface="+mn-lt"/>
                <a:ea typeface="+mn-ea"/>
                <a:cs typeface="+mn-cs"/>
              </a:rPr>
              <a:t/>
            </a:r>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dirty="0"/>
          </a:p>
          <a:p>
            <a:endParaRPr lang="zh-CN" altLang="en-US" dirty="0"/>
          </a:p>
        </p:txBody>
      </p:sp>
    </p:spTree>
    <p:extLst>
      <p:ext uri="{BB962C8B-B14F-4D97-AF65-F5344CB8AC3E}">
        <p14:creationId xmlns:p14="http://schemas.microsoft.com/office/powerpoint/2010/main" val="646158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fontAlgn="base"/>
            <a:r>
              <a:rPr lang="en" altLang="zh-CN" dirty="0">
                <a:hlinkClick r:id="rId3"/>
              </a:rPr>
              <a:t>https://www.atlassian.com/zh/continuous-delivery/principles/continuous-integration-vs-delivery-vs-deployment</a:t>
            </a:r>
            <a:endParaRPr lang="en" altLang="zh-CN" sz="1200" b="0" i="0" kern="1200" dirty="0">
              <a:solidFill>
                <a:schemeClr val="tx1"/>
              </a:solidFill>
              <a:effectLst/>
              <a:latin typeface="+mn-lt"/>
              <a:ea typeface="+mn-ea"/>
              <a:cs typeface="+mn-cs"/>
            </a:endParaRPr>
          </a:p>
          <a:p>
            <a:pPr fontAlgn="base"/>
            <a:endParaRPr lang="en" altLang="zh-CN" sz="1200" b="0" i="0" kern="1200" dirty="0">
              <a:solidFill>
                <a:schemeClr val="tx1"/>
              </a:solidFill>
              <a:effectLst/>
              <a:latin typeface="+mn-lt"/>
              <a:ea typeface="+mn-ea"/>
              <a:cs typeface="+mn-cs"/>
            </a:endParaRPr>
          </a:p>
          <a:p>
            <a:pPr fontAlgn="base"/>
            <a:r>
              <a:rPr lang="en" altLang="zh-CN" sz="1200" b="0" i="0" kern="1200" dirty="0">
                <a:solidFill>
                  <a:schemeClr val="tx1"/>
                </a:solidFill>
                <a:effectLst/>
                <a:latin typeface="+mn-lt"/>
                <a:ea typeface="+mn-ea"/>
                <a:cs typeface="+mn-cs"/>
              </a:rPr>
              <a:t>To put it simply continuous integration is part of both continuous delivery and continuous deployment. And continuous deployment is like continuous delivery, except that releases happen automatically.</a:t>
            </a:r>
          </a:p>
          <a:p>
            <a:r>
              <a:rPr lang="en" altLang="zh-CN" dirty="0"/>
              <a:t/>
            </a:r>
            <a:br>
              <a:rPr lang="en" altLang="zh-CN" dirty="0"/>
            </a:br>
            <a:endParaRPr lang="zh-CN" altLang="en-US" dirty="0"/>
          </a:p>
        </p:txBody>
      </p:sp>
    </p:spTree>
    <p:extLst>
      <p:ext uri="{BB962C8B-B14F-4D97-AF65-F5344CB8AC3E}">
        <p14:creationId xmlns:p14="http://schemas.microsoft.com/office/powerpoint/2010/main" val="2282783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kern="1200" dirty="0">
                <a:solidFill>
                  <a:schemeClr val="tx1"/>
                </a:solidFill>
                <a:effectLst/>
                <a:latin typeface="+mn-lt"/>
                <a:ea typeface="+mn-ea"/>
                <a:cs typeface="+mn-cs"/>
              </a:rPr>
              <a:t>Continuous Deployment of Mobile Software at Facebook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p>
          <a:p>
            <a:endParaRPr lang="en" altLang="zh-CN" dirty="0">
              <a:hlinkClick r:id="rId3"/>
            </a:endParaRPr>
          </a:p>
          <a:p>
            <a:r>
              <a:rPr lang="en" altLang="zh-CN" sz="1200" b="0" i="0" kern="1200" dirty="0" err="1">
                <a:solidFill>
                  <a:schemeClr val="tx1"/>
                </a:solidFill>
                <a:effectLst/>
                <a:latin typeface="+mn-lt"/>
                <a:ea typeface="+mn-ea"/>
                <a:cs typeface="+mn-cs"/>
              </a:rPr>
              <a:t>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风险较低，原因是规模较小，重大变化；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来自最终用户的更快速反馈，</a:t>
            </a:r>
          </a:p>
          <a:p>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iii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提高对威胁做出更快反应的能力</a:t>
            </a:r>
          </a:p>
          <a:p>
            <a:r>
              <a:rPr lang="zh-CN" altLang="en-US" sz="1200" b="0" i="0" kern="1200" dirty="0">
                <a:solidFill>
                  <a:schemeClr val="tx1"/>
                </a:solidFill>
                <a:effectLst/>
                <a:latin typeface="+mn-lt"/>
                <a:ea typeface="+mn-ea"/>
                <a:cs typeface="+mn-cs"/>
              </a:rPr>
              <a:t>例如安全漏洞</a:t>
            </a:r>
          </a:p>
          <a:p>
            <a:endParaRPr lang="en" altLang="zh-CN" dirty="0">
              <a:hlinkClick r:id="rId3"/>
            </a:endParaRPr>
          </a:p>
          <a:p>
            <a:endParaRPr lang="en" altLang="zh-CN" dirty="0">
              <a:hlinkClick r:id="rId3"/>
            </a:endParaRPr>
          </a:p>
          <a:p>
            <a:r>
              <a:rPr lang="en" altLang="zh-CN" dirty="0">
                <a:hlinkClick r:id="rId3"/>
              </a:rPr>
              <a:t>https://www.infoq.com/articles/cd-adages/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重要要点</a:t>
            </a:r>
          </a:p>
          <a:p>
            <a:r>
              <a:rPr lang="zh-CN" altLang="en-US" sz="1200" b="0" i="0" kern="1200" dirty="0">
                <a:solidFill>
                  <a:schemeClr val="tx1"/>
                </a:solidFill>
                <a:effectLst/>
                <a:latin typeface="+mn-lt"/>
                <a:ea typeface="+mn-ea"/>
                <a:cs typeface="+mn-cs"/>
              </a:rPr>
              <a:t>通过连续部署，开发人员将每一个计划的功能都当作实验，从而使一些已部署的功能失效。</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在生产期间更改代码的成本可能非常便宜。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将代码部署到生产中并不一定意味着客户可以立即使用面向用户的功能。</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34945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76046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 altLang="zh-CN" dirty="0">
                <a:hlinkClick r:id="rId3"/>
              </a:rPr>
              <a:t>https://www.atlassian.com/zh/continuous-delivery/continuous-deployment</a:t>
            </a:r>
            <a:endParaRPr lang="zh-CN" altLang="en-US" dirty="0"/>
          </a:p>
        </p:txBody>
      </p:sp>
    </p:spTree>
    <p:extLst>
      <p:ext uri="{BB962C8B-B14F-4D97-AF65-F5344CB8AC3E}">
        <p14:creationId xmlns:p14="http://schemas.microsoft.com/office/powerpoint/2010/main" val="3968129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962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23840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dirty="0"/>
              <a:t>Kent Beck </a:t>
            </a:r>
            <a:r>
              <a:rPr lang="zh-CN" altLang="en-US" sz="700" dirty="0"/>
              <a:t>揭秘 </a:t>
            </a:r>
            <a:r>
              <a:rPr lang="en" altLang="zh-CN" sz="700" dirty="0"/>
              <a:t>Facebook </a:t>
            </a:r>
            <a:r>
              <a:rPr lang="zh-CN" altLang="en-US" sz="700" dirty="0"/>
              <a:t>开发部署流程 </a:t>
            </a:r>
            <a:r>
              <a:rPr lang="zh-CN" altLang="en-US" dirty="0"/>
              <a:t/>
            </a:r>
            <a:br>
              <a:rPr lang="zh-CN" altLang="en-US" dirty="0"/>
            </a:br>
            <a:r>
              <a:rPr lang="en-US" altLang="zh-CN" sz="700" dirty="0"/>
              <a:t>2013 </a:t>
            </a:r>
            <a:r>
              <a:rPr lang="zh-CN" altLang="en-US" sz="700" dirty="0"/>
              <a:t>年 </a:t>
            </a:r>
            <a:r>
              <a:rPr lang="en-US" altLang="zh-CN" sz="700" dirty="0"/>
              <a:t>10 </a:t>
            </a:r>
            <a:r>
              <a:rPr lang="zh-CN" altLang="en-US" sz="700" dirty="0"/>
              <a:t>月 </a:t>
            </a:r>
            <a:r>
              <a:rPr lang="en-US" altLang="zh-CN" sz="700" dirty="0"/>
              <a:t>21 </a:t>
            </a:r>
            <a:r>
              <a:rPr lang="zh-CN" altLang="en-US" sz="700" dirty="0"/>
              <a:t>日 </a:t>
            </a:r>
            <a:r>
              <a:rPr lang="en-US" altLang="zh-CN" sz="700" dirty="0"/>
              <a:t>09:05</a:t>
            </a:r>
            <a:endParaRPr lang="en" altLang="zh-CN" dirty="0">
              <a:hlinkClick r:id="rId3"/>
            </a:endParaRPr>
          </a:p>
          <a:p>
            <a:r>
              <a:rPr lang="en" altLang="zh-CN" dirty="0">
                <a:hlinkClick r:id="rId3"/>
              </a:rPr>
              <a:t>https://www.infoq.cn/article/2013/10/facebook-development-deployment</a:t>
            </a:r>
            <a:endParaRPr lang="en" altLang="zh-CN" dirty="0"/>
          </a:p>
          <a:p>
            <a:endParaRPr lang="en-US" altLang="zh-CN" dirty="0"/>
          </a:p>
          <a:p>
            <a:r>
              <a:rPr lang="en" altLang="zh-CN" dirty="0"/>
              <a:t>Facebook </a:t>
            </a:r>
            <a:r>
              <a:rPr lang="zh-CN" altLang="en-US" dirty="0"/>
              <a:t>是世界上最大的社交网站，有超过 </a:t>
            </a:r>
            <a:r>
              <a:rPr lang="en-US" altLang="zh-CN" dirty="0"/>
              <a:t>10 </a:t>
            </a:r>
            <a:r>
              <a:rPr lang="zh-CN" altLang="en-US" dirty="0"/>
              <a:t>亿用户每月至少要登录一次，他们每天要上传超过 </a:t>
            </a:r>
            <a:r>
              <a:rPr lang="en-US" altLang="zh-CN" dirty="0"/>
              <a:t>25 </a:t>
            </a:r>
            <a:r>
              <a:rPr lang="zh-CN" altLang="en-US" dirty="0"/>
              <a:t>亿内容，支持这样一个站点的运行，还要不断发布新的功能，</a:t>
            </a:r>
            <a:r>
              <a:rPr lang="en" altLang="zh-CN" dirty="0"/>
              <a:t>Facebook </a:t>
            </a:r>
            <a:r>
              <a:rPr lang="zh-CN" altLang="en-US" dirty="0"/>
              <a:t>的工程师是如何做到这一切的？目前就职于 </a:t>
            </a:r>
            <a:r>
              <a:rPr lang="en" altLang="zh-CN" dirty="0"/>
              <a:t>Facebook </a:t>
            </a:r>
            <a:r>
              <a:rPr lang="zh-CN" altLang="en-US" dirty="0"/>
              <a:t>的极限编程创始人 </a:t>
            </a:r>
            <a:r>
              <a:rPr lang="en" altLang="zh-CN" dirty="0"/>
              <a:t>Kent Beck </a:t>
            </a:r>
            <a:r>
              <a:rPr lang="zh-CN" altLang="en-US" dirty="0"/>
              <a:t>在近期发表的一篇与别人合著的论文里向大家详细介绍了</a:t>
            </a:r>
            <a:r>
              <a:rPr lang="en" altLang="zh-CN" dirty="0"/>
              <a:t>Facebook </a:t>
            </a:r>
            <a:r>
              <a:rPr lang="zh-CN" altLang="en-US" dirty="0"/>
              <a:t>的开发与部署流程。</a:t>
            </a:r>
            <a:endParaRPr lang="en-US" altLang="zh-CN" dirty="0"/>
          </a:p>
          <a:p>
            <a:endParaRPr lang="zh-CN" altLang="en-US" dirty="0"/>
          </a:p>
          <a:p>
            <a:r>
              <a:rPr lang="zh-CN" altLang="en-US" dirty="0"/>
              <a:t>显而易见，</a:t>
            </a:r>
            <a:r>
              <a:rPr lang="en" altLang="zh-CN" dirty="0"/>
              <a:t>Facebook </a:t>
            </a:r>
            <a:r>
              <a:rPr lang="zh-CN" altLang="en-US" dirty="0"/>
              <a:t>的工程师们不会像传统软件行业那样使用瀑布模型进行开发，他们不断地开发新的功能，并迅速上线，让用户能够访问到这些新功能，这就是大家口中经常提到的持续部署（</a:t>
            </a:r>
            <a:r>
              <a:rPr lang="en" altLang="zh-CN" dirty="0"/>
              <a:t>continuous deployment</a:t>
            </a:r>
            <a:r>
              <a:rPr lang="zh-CN" altLang="en" dirty="0"/>
              <a:t>）。</a:t>
            </a:r>
            <a:r>
              <a:rPr lang="zh-CN" altLang="en-US" dirty="0"/>
              <a:t>在他们看来，</a:t>
            </a:r>
            <a:r>
              <a:rPr lang="en" altLang="zh-CN" dirty="0"/>
              <a:t>Facebook </a:t>
            </a:r>
            <a:r>
              <a:rPr lang="zh-CN" altLang="en-US" dirty="0"/>
              <a:t>的开发永远没有到头的那一天，代码库在不停地增长着，目前已经有超过 </a:t>
            </a:r>
            <a:r>
              <a:rPr lang="en-US" altLang="zh-CN" dirty="0"/>
              <a:t>1000 </a:t>
            </a:r>
            <a:r>
              <a:rPr lang="zh-CN" altLang="en-US" dirty="0"/>
              <a:t>万行代码，其中 </a:t>
            </a:r>
            <a:r>
              <a:rPr lang="en-US" altLang="zh-CN" dirty="0"/>
              <a:t>850 </a:t>
            </a:r>
            <a:r>
              <a:rPr lang="zh-CN" altLang="en-US" dirty="0"/>
              <a:t>万是 </a:t>
            </a:r>
            <a:r>
              <a:rPr lang="en" altLang="zh-CN" dirty="0"/>
              <a:t>PHP </a:t>
            </a:r>
            <a:r>
              <a:rPr lang="zh-CN" altLang="en-US" dirty="0"/>
              <a:t>代码，代码随时间呈现超线性增长的趋势。</a:t>
            </a:r>
            <a:endParaRPr lang="en-US" altLang="zh-CN" dirty="0"/>
          </a:p>
          <a:p>
            <a:endParaRPr lang="zh-CN" altLang="en-US" dirty="0"/>
          </a:p>
          <a:p>
            <a:endParaRPr lang="zh-CN" altLang="en-US" dirty="0"/>
          </a:p>
          <a:p>
            <a:r>
              <a:rPr lang="zh-CN" altLang="en-US" dirty="0"/>
              <a:t>在被纳入发布之前，代码已经经过了开发者的单元测试和 </a:t>
            </a:r>
            <a:r>
              <a:rPr lang="en" altLang="zh-CN" dirty="0"/>
              <a:t>Code Review</a:t>
            </a:r>
            <a:r>
              <a:rPr lang="zh-CN" altLang="en" dirty="0"/>
              <a:t>，</a:t>
            </a:r>
            <a:r>
              <a:rPr lang="zh-CN" altLang="en-US" dirty="0"/>
              <a:t>在 </a:t>
            </a:r>
            <a:r>
              <a:rPr lang="en" altLang="zh-CN" dirty="0"/>
              <a:t>Facebook</a:t>
            </a:r>
            <a:r>
              <a:rPr lang="zh-CN" altLang="en" dirty="0"/>
              <a:t>，</a:t>
            </a:r>
            <a:r>
              <a:rPr lang="en" altLang="zh-CN" dirty="0"/>
              <a:t>Code Review </a:t>
            </a:r>
            <a:r>
              <a:rPr lang="zh-CN" altLang="en-US" dirty="0"/>
              <a:t>是非常重要的事情，他们使用名为 </a:t>
            </a:r>
            <a:r>
              <a:rPr lang="en" altLang="zh-CN" dirty="0"/>
              <a:t>Phabricator </a:t>
            </a:r>
            <a:r>
              <a:rPr lang="zh-CN" altLang="en-US" dirty="0"/>
              <a:t>的工具进行 </a:t>
            </a:r>
            <a:r>
              <a:rPr lang="en" altLang="zh-CN" dirty="0"/>
              <a:t>Code </a:t>
            </a:r>
            <a:r>
              <a:rPr lang="en" altLang="zh-CN" dirty="0" err="1"/>
              <a:t>Reivew</a:t>
            </a:r>
            <a:r>
              <a:rPr lang="zh-CN" altLang="en" dirty="0"/>
              <a:t>，</a:t>
            </a:r>
            <a:r>
              <a:rPr lang="zh-CN" altLang="en-US" dirty="0"/>
              <a:t>该工具是和代码版本管理整合在一起的。</a:t>
            </a:r>
          </a:p>
          <a:p>
            <a:endParaRPr lang="en-US" altLang="zh-CN" dirty="0"/>
          </a:p>
          <a:p>
            <a:r>
              <a:rPr lang="zh-CN" altLang="en-US" dirty="0"/>
              <a:t>在大量的自动化测试之外，每位员工在内部使用 </a:t>
            </a:r>
            <a:r>
              <a:rPr lang="en" altLang="zh-CN" dirty="0"/>
              <a:t>Facebook </a:t>
            </a:r>
            <a:r>
              <a:rPr lang="zh-CN" altLang="en-US" dirty="0"/>
              <a:t>时也相当于进行了高密度的测试，每位员工都能报告自己发现的问题，写代码的人多了，代码增长的快了，相对而言，对代码进行测试的人也多了。</a:t>
            </a:r>
            <a:endParaRPr lang="en-US" altLang="zh-CN" dirty="0"/>
          </a:p>
          <a:p>
            <a:endParaRPr lang="zh-CN" altLang="en-US" dirty="0"/>
          </a:p>
          <a:p>
            <a:r>
              <a:rPr lang="zh-CN" altLang="en-US" dirty="0"/>
              <a:t>在性能方面，</a:t>
            </a:r>
            <a:r>
              <a:rPr lang="en" altLang="zh-CN" dirty="0"/>
              <a:t>Facebook </a:t>
            </a:r>
            <a:r>
              <a:rPr lang="zh-CN" altLang="en-US" dirty="0"/>
              <a:t>使用 </a:t>
            </a:r>
            <a:r>
              <a:rPr lang="en" altLang="zh-CN" dirty="0" err="1"/>
              <a:t>Perflab</a:t>
            </a:r>
            <a:r>
              <a:rPr lang="en" altLang="zh-CN" dirty="0"/>
              <a:t> </a:t>
            </a:r>
            <a:r>
              <a:rPr lang="zh-CN" altLang="en-US" dirty="0"/>
              <a:t>对新老代码的性能进行对比，如果新的代码性能不理想，并且开发工程师无法及时修复，那么相关代码就会从本次发布中剔除出去，待问题修复后再进行发布。每个小的性能问题都是不容忽视的，因为小问题会很快累积起来，变成影响容量和性能的大问题，</a:t>
            </a:r>
            <a:r>
              <a:rPr lang="en" altLang="zh-CN" dirty="0" err="1"/>
              <a:t>Perflab</a:t>
            </a:r>
            <a:r>
              <a:rPr lang="en" altLang="zh-CN" dirty="0"/>
              <a:t> </a:t>
            </a:r>
            <a:r>
              <a:rPr lang="zh-CN" altLang="en-US" dirty="0"/>
              <a:t>能通过图表的形式直观地展现系统的性能。</a:t>
            </a:r>
            <a:endParaRPr lang="en-US" altLang="zh-CN" dirty="0"/>
          </a:p>
          <a:p>
            <a:endParaRPr lang="zh-CN" altLang="en-US" dirty="0"/>
          </a:p>
          <a:p>
            <a:r>
              <a:rPr lang="zh-CN" altLang="en-US" dirty="0"/>
              <a:t>像 </a:t>
            </a:r>
            <a:r>
              <a:rPr lang="en" altLang="zh-CN" dirty="0"/>
              <a:t>Facebook </a:t>
            </a:r>
            <a:r>
              <a:rPr lang="zh-CN" altLang="en-US" dirty="0"/>
              <a:t>这样一个网站，每周发布自然是分阶段进行的，首先是 </a:t>
            </a:r>
            <a:r>
              <a:rPr lang="en" altLang="zh-CN" dirty="0"/>
              <a:t>H1</a:t>
            </a:r>
            <a:r>
              <a:rPr lang="zh-CN" altLang="en" dirty="0"/>
              <a:t>，</a:t>
            </a:r>
            <a:r>
              <a:rPr lang="zh-CN" altLang="en-US" dirty="0"/>
              <a:t>即部署到仅有内部访问的服务器上，进行最后的测试，很多公司也称其为“预发布”；随后是 </a:t>
            </a:r>
            <a:r>
              <a:rPr lang="en" altLang="zh-CN" dirty="0"/>
              <a:t>H2</a:t>
            </a:r>
            <a:r>
              <a:rPr lang="zh-CN" altLang="en" dirty="0"/>
              <a:t>，</a:t>
            </a:r>
            <a:r>
              <a:rPr lang="zh-CN" altLang="en-US" dirty="0"/>
              <a:t>部署到几千台服务器上，开放给一小部分用户；如果 </a:t>
            </a:r>
            <a:r>
              <a:rPr lang="en" altLang="zh-CN" dirty="0"/>
              <a:t>H2 </a:t>
            </a:r>
            <a:r>
              <a:rPr lang="zh-CN" altLang="en-US" dirty="0"/>
              <a:t>阶段没有发现问题，则进入 </a:t>
            </a:r>
            <a:r>
              <a:rPr lang="en" altLang="zh-CN" dirty="0"/>
              <a:t>H3</a:t>
            </a:r>
            <a:r>
              <a:rPr lang="zh-CN" altLang="en" dirty="0"/>
              <a:t>，</a:t>
            </a:r>
            <a:r>
              <a:rPr lang="zh-CN" altLang="en-US" dirty="0"/>
              <a:t>部署到全部服务器上。</a:t>
            </a:r>
            <a:endParaRPr lang="en-US" altLang="zh-CN" dirty="0"/>
          </a:p>
          <a:p>
            <a:endParaRPr lang="zh-CN" altLang="en-US" dirty="0"/>
          </a:p>
          <a:p>
            <a:r>
              <a:rPr lang="zh-CN" altLang="en-US" dirty="0"/>
              <a:t>如果在这个过程中发现问题，工程师会立即进行修复，随后重新开始分阶段的部署。当然，也可以选择回滚代码，有两种回滚方式</a:t>
            </a:r>
            <a:r>
              <a:rPr lang="en-US" altLang="zh-CN" dirty="0"/>
              <a:t>——</a:t>
            </a:r>
            <a:r>
              <a:rPr lang="zh-CN" altLang="en-US" dirty="0"/>
              <a:t>常见的是回滚某个变更及其依赖的文件，另一种则是回滚整个二进制包。</a:t>
            </a:r>
          </a:p>
          <a:p>
            <a:endParaRPr lang="en" altLang="zh-CN" dirty="0"/>
          </a:p>
          <a:p>
            <a:r>
              <a:rPr lang="en" altLang="zh-CN" dirty="0"/>
              <a:t>Facebook </a:t>
            </a:r>
            <a:r>
              <a:rPr lang="zh-CN" altLang="en-US" dirty="0"/>
              <a:t>在四个不同的地理位置分布了大量的服务器，整个发布的包大约有 </a:t>
            </a:r>
            <a:r>
              <a:rPr lang="en-US" altLang="zh-CN" dirty="0"/>
              <a:t>1.5</a:t>
            </a:r>
            <a:r>
              <a:rPr lang="en" altLang="zh-CN" dirty="0"/>
              <a:t>G</a:t>
            </a:r>
            <a:r>
              <a:rPr lang="zh-CN" altLang="en" dirty="0"/>
              <a:t>，</a:t>
            </a:r>
            <a:r>
              <a:rPr lang="zh-CN" altLang="en-US" dirty="0"/>
              <a:t>一般需要 </a:t>
            </a:r>
            <a:r>
              <a:rPr lang="en-US" altLang="zh-CN" dirty="0"/>
              <a:t>20 </a:t>
            </a:r>
            <a:r>
              <a:rPr lang="zh-CN" altLang="en-US" dirty="0"/>
              <a:t>分钟来完成整个分发。为了实现这一点，分发过程中分发使用了 </a:t>
            </a:r>
            <a:r>
              <a:rPr lang="en" altLang="zh-CN" dirty="0"/>
              <a:t>BitTorrent</a:t>
            </a:r>
            <a:r>
              <a:rPr lang="zh-CN" altLang="en" dirty="0"/>
              <a:t>，</a:t>
            </a:r>
            <a:r>
              <a:rPr lang="zh-CN" altLang="en-US" dirty="0"/>
              <a:t>分发时也会考虑到机架和集群的亲缘性。自从 </a:t>
            </a:r>
            <a:r>
              <a:rPr lang="en" altLang="zh-CN" dirty="0"/>
              <a:t>Twitter </a:t>
            </a:r>
            <a:r>
              <a:rPr lang="zh-CN" altLang="en-US" dirty="0"/>
              <a:t>开源了他们的基于 </a:t>
            </a:r>
            <a:r>
              <a:rPr lang="en" altLang="zh-CN" dirty="0"/>
              <a:t>BitTorrent </a:t>
            </a:r>
            <a:r>
              <a:rPr lang="zh-CN" altLang="en-US" dirty="0"/>
              <a:t>的发布方案 </a:t>
            </a:r>
            <a:r>
              <a:rPr lang="en" altLang="zh-CN" dirty="0"/>
              <a:t>Murder </a:t>
            </a:r>
            <a:r>
              <a:rPr lang="zh-CN" altLang="en-US" dirty="0"/>
              <a:t>后，通过 </a:t>
            </a:r>
            <a:r>
              <a:rPr lang="en" altLang="zh-CN" dirty="0"/>
              <a:t>BitTorrent </a:t>
            </a:r>
            <a:r>
              <a:rPr lang="zh-CN" altLang="en-US" dirty="0"/>
              <a:t>进行发布已然成为了业内的标配。</a:t>
            </a:r>
            <a:endParaRPr lang="en-US" altLang="zh-CN" dirty="0"/>
          </a:p>
          <a:p>
            <a:endParaRPr lang="zh-CN" altLang="en-US" dirty="0"/>
          </a:p>
          <a:p>
            <a:r>
              <a:rPr lang="zh-CN" altLang="en-US" dirty="0"/>
              <a:t>在发布时，与变更相关的开发者必须在线，发布工程师会通过 </a:t>
            </a:r>
            <a:r>
              <a:rPr lang="en" altLang="zh-CN" dirty="0"/>
              <a:t>IRC </a:t>
            </a:r>
            <a:r>
              <a:rPr lang="zh-CN" altLang="en-US" dirty="0"/>
              <a:t>机器人进行确认，如果人不在，那么他的变更会被回滚。这样保证了问题能够在上线之初就被快速发现并修复，当然，想在这么大的一个系统里及时发现一些问题有时也是很困难的，所以 </a:t>
            </a:r>
            <a:r>
              <a:rPr lang="en" altLang="zh-CN" dirty="0"/>
              <a:t>Facebook </a:t>
            </a:r>
            <a:r>
              <a:rPr lang="zh-CN" altLang="en-US" dirty="0"/>
              <a:t>会结合内部工具 </a:t>
            </a:r>
            <a:r>
              <a:rPr lang="en" altLang="zh-CN" dirty="0"/>
              <a:t>Claspin </a:t>
            </a:r>
            <a:r>
              <a:rPr lang="zh-CN" altLang="en-US" dirty="0"/>
              <a:t>和外部的信息源（比如 </a:t>
            </a:r>
            <a:r>
              <a:rPr lang="en" altLang="zh-CN" dirty="0"/>
              <a:t>Twitter</a:t>
            </a:r>
            <a:r>
              <a:rPr lang="zh-CN" altLang="en" dirty="0"/>
              <a:t>）</a:t>
            </a:r>
            <a:r>
              <a:rPr lang="zh-CN" altLang="en-US" dirty="0"/>
              <a:t>持续地监控系统的健康状态。</a:t>
            </a:r>
            <a:endParaRPr lang="en-US" altLang="zh-CN" dirty="0"/>
          </a:p>
          <a:p>
            <a:endParaRPr lang="zh-CN" altLang="en-US" dirty="0"/>
          </a:p>
          <a:p>
            <a:r>
              <a:rPr lang="zh-CN" altLang="en-US" dirty="0"/>
              <a:t>通过 </a:t>
            </a:r>
            <a:r>
              <a:rPr lang="en" altLang="zh-CN" dirty="0"/>
              <a:t>Gatekeeper </a:t>
            </a:r>
            <a:r>
              <a:rPr lang="zh-CN" altLang="en-US" dirty="0"/>
              <a:t>系统，工程师们可以方便地控制多少用户能够访问特定的新功能，筛选的条件可以是地区，也可以是年龄，在遇到问题是也能迅速关闭某个功能的入口。在 </a:t>
            </a:r>
            <a:r>
              <a:rPr lang="en" altLang="zh-CN" dirty="0"/>
              <a:t>Gatekeeper </a:t>
            </a:r>
            <a:r>
              <a:rPr lang="zh-CN" altLang="en-US" dirty="0"/>
              <a:t>的帮助下，工程师们能方便地进行 </a:t>
            </a:r>
            <a:r>
              <a:rPr lang="en" altLang="zh-CN" dirty="0"/>
              <a:t>A/B </a:t>
            </a:r>
            <a:r>
              <a:rPr lang="zh-CN" altLang="en-US" dirty="0"/>
              <a:t>测试，藉此迅速收集用户的真实体验，对产品做出调整。不要忘了，在 </a:t>
            </a:r>
            <a:r>
              <a:rPr lang="en" altLang="zh-CN" dirty="0"/>
              <a:t>Facebook</a:t>
            </a:r>
            <a:r>
              <a:rPr lang="zh-CN" altLang="en" dirty="0"/>
              <a:t>，</a:t>
            </a:r>
            <a:r>
              <a:rPr lang="zh-CN" altLang="en-US" dirty="0"/>
              <a:t>是工程师来选择自己做什么的，那么工程师们肯定是选择把东西做出来，看看用户的反应，而不是坐在会议室里和一堆人开会去猜测用户想要什么。</a:t>
            </a:r>
            <a:endParaRPr lang="en-US" altLang="zh-CN" dirty="0"/>
          </a:p>
          <a:p>
            <a:endParaRPr lang="zh-CN" altLang="en-US" dirty="0"/>
          </a:p>
          <a:p>
            <a:r>
              <a:rPr lang="en" altLang="zh-CN" dirty="0"/>
              <a:t>Kent Beck </a:t>
            </a:r>
            <a:r>
              <a:rPr lang="zh-CN" altLang="en-US" dirty="0"/>
              <a:t>在文中表示：</a:t>
            </a:r>
          </a:p>
          <a:p>
            <a:r>
              <a:rPr lang="zh-CN" altLang="en-US" dirty="0"/>
              <a:t>仅有方法论和工具是远远不够的，因为它们总是会被误用。所以，拥有鼓励个人责任感的企业文化是很重要的。</a:t>
            </a:r>
          </a:p>
          <a:p>
            <a:r>
              <a:rPr lang="zh-CN" altLang="en-US" dirty="0"/>
              <a:t>现在，</a:t>
            </a:r>
            <a:r>
              <a:rPr lang="en" altLang="zh-CN" dirty="0"/>
              <a:t>Facebook </a:t>
            </a:r>
            <a:r>
              <a:rPr lang="zh-CN" altLang="en-US" dirty="0"/>
              <a:t>有大约 </a:t>
            </a:r>
            <a:r>
              <a:rPr lang="en-US" altLang="zh-CN" dirty="0"/>
              <a:t>1000 </a:t>
            </a:r>
            <a:r>
              <a:rPr lang="zh-CN" altLang="en-US" dirty="0"/>
              <a:t>名开发工程师，仅有 </a:t>
            </a:r>
            <a:r>
              <a:rPr lang="en-US" altLang="zh-CN" dirty="0"/>
              <a:t>3 </a:t>
            </a:r>
            <a:r>
              <a:rPr lang="zh-CN" altLang="en-US" dirty="0"/>
              <a:t>名发布工程师，没有独立的测试工程师。每位工程师都可以看到全部的代码，并且能提交补丁，或者提交详细的问题描述。工程师们需要自己编写详尽的单元测试，他们的代码还要通过所有的回归测试，并能支持后续的各种运维工作。</a:t>
            </a:r>
            <a:endParaRPr lang="en-US" altLang="zh-CN" dirty="0"/>
          </a:p>
          <a:p>
            <a:endParaRPr lang="zh-CN" altLang="en-US" dirty="0"/>
          </a:p>
          <a:p>
            <a:r>
              <a:rPr lang="zh-CN" altLang="en-US" dirty="0"/>
              <a:t>除了要对自己的代码负责，他们还要面对各种巨大的挑战，往往要针对多种解决方案进行大量试验。比如，当时为了解决 </a:t>
            </a:r>
            <a:r>
              <a:rPr lang="en" altLang="zh-CN" dirty="0"/>
              <a:t>PHP </a:t>
            </a:r>
            <a:r>
              <a:rPr lang="zh-CN" altLang="en-US" dirty="0"/>
              <a:t>的性能问题，有 </a:t>
            </a:r>
            <a:r>
              <a:rPr lang="en-US" altLang="zh-CN" dirty="0"/>
              <a:t>3 </a:t>
            </a:r>
            <a:r>
              <a:rPr lang="zh-CN" altLang="en-US" dirty="0"/>
              <a:t>个不同的方案同时在进行开发，当某个方案的负责人发现另一个方案更好时，他们就会停下来；最后 </a:t>
            </a:r>
            <a:r>
              <a:rPr lang="en" altLang="zh-CN" dirty="0"/>
              <a:t>HipHop </a:t>
            </a:r>
            <a:r>
              <a:rPr lang="zh-CN" altLang="en-US" dirty="0"/>
              <a:t>胜出了，但另两组人的精力也没白费，他们提供了重要的备份能力。</a:t>
            </a:r>
          </a:p>
          <a:p>
            <a:endParaRPr lang="zh-CN" altLang="en-US" dirty="0"/>
          </a:p>
        </p:txBody>
      </p:sp>
    </p:spTree>
    <p:extLst>
      <p:ext uri="{BB962C8B-B14F-4D97-AF65-F5344CB8AC3E}">
        <p14:creationId xmlns:p14="http://schemas.microsoft.com/office/powerpoint/2010/main" val="2674438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b="1" dirty="0"/>
              <a:t>Facebook </a:t>
            </a:r>
            <a:r>
              <a:rPr lang="zh-CN" altLang="en-US" sz="700" b="1" dirty="0"/>
              <a:t>是如何做大规模代码部署的  </a:t>
            </a:r>
            <a:r>
              <a:rPr lang="zh-CN" altLang="en-US" sz="700" dirty="0"/>
              <a:t> </a:t>
            </a:r>
            <a:r>
              <a:rPr lang="en-US" altLang="zh-CN" sz="700" dirty="0"/>
              <a:t>2018-06-25</a:t>
            </a:r>
            <a:endParaRPr lang="en" altLang="zh-CN" dirty="0">
              <a:hlinkClick r:id="rId3"/>
            </a:endParaRPr>
          </a:p>
          <a:p>
            <a:pPr defTabSz="502097">
              <a:defRPr/>
            </a:pPr>
            <a:r>
              <a:rPr lang="en" altLang="zh-CN" dirty="0">
                <a:hlinkClick r:id="rId3"/>
              </a:rPr>
              <a:t>https://zhuanlan.zhihu.com/p/38475238</a:t>
            </a:r>
            <a:endParaRPr lang="en" altLang="zh-CN" dirty="0"/>
          </a:p>
          <a:p>
            <a:pPr defTabSz="502097">
              <a:defRPr/>
            </a:pPr>
            <a:endParaRPr lang="en-US" altLang="zh-CN" dirty="0"/>
          </a:p>
          <a:p>
            <a:r>
              <a:rPr lang="zh-CN" altLang="en-US" dirty="0">
                <a:effectLst/>
              </a:rPr>
              <a:t>多年来，我们使用简单的主程序发布分支策略每天部署三次代码到 </a:t>
            </a:r>
            <a:r>
              <a:rPr lang="en"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 altLang="zh-CN" dirty="0">
                <a:effectLst/>
              </a:rPr>
              <a:t>cherry-picking”</a:t>
            </a:r>
            <a:r>
              <a:rPr lang="zh-CN" altLang="en" dirty="0">
                <a:effectLst/>
              </a:rPr>
              <a:t>）。</a:t>
            </a:r>
            <a:r>
              <a:rPr lang="zh-CN" altLang="en-US" dirty="0">
                <a:effectLst/>
              </a:rPr>
              <a:t>总的来说，我们每天选择的变更（</a:t>
            </a:r>
            <a:r>
              <a:rPr lang="en" altLang="zh-CN" dirty="0">
                <a:effectLst/>
              </a:rPr>
              <a:t>cherry-picks</a:t>
            </a:r>
            <a:r>
              <a:rPr lang="zh-CN" altLang="en"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 altLang="zh-CN" dirty="0">
                <a:effectLst/>
              </a:rPr>
              <a:t>cherry-picked </a:t>
            </a:r>
            <a:r>
              <a:rPr lang="zh-CN" altLang="en-US" dirty="0">
                <a:effectLst/>
              </a:rPr>
              <a:t>的变更就推入到每周的发布分支中。</a:t>
            </a:r>
          </a:p>
          <a:p>
            <a:r>
              <a:rPr lang="zh-CN" altLang="en-US" dirty="0">
                <a:effectLst/>
              </a:rPr>
              <a:t/>
            </a:r>
            <a:br>
              <a:rPr lang="zh-CN" altLang="en-US" dirty="0">
                <a:effectLst/>
              </a:rPr>
            </a:br>
            <a:endParaRPr lang="en-US" altLang="zh-CN" dirty="0"/>
          </a:p>
          <a:p>
            <a:pPr defTabSz="502097">
              <a:defRPr/>
            </a:pPr>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pPr defTabSz="502097">
              <a:defRPr/>
            </a:pPr>
            <a:endParaRPr lang="en-US" altLang="zh-CN" dirty="0"/>
          </a:p>
          <a:p>
            <a:r>
              <a:rPr lang="zh-CN" altLang="en-US" dirty="0"/>
              <a:t>在 </a:t>
            </a:r>
            <a:r>
              <a:rPr lang="en" altLang="zh-CN" dirty="0"/>
              <a:t>Facebook</a:t>
            </a:r>
            <a:r>
              <a:rPr lang="zh-CN" altLang="en" dirty="0"/>
              <a:t>，</a:t>
            </a:r>
            <a:r>
              <a:rPr lang="zh-CN" altLang="en-US" dirty="0"/>
              <a:t>所有前端工程师都工作在同一个稳定的分支上，这也能加快开发速度，因为省去了繁琐的分支合并过程。在日常开发中，每个人都用 </a:t>
            </a:r>
            <a:r>
              <a:rPr lang="en" altLang="zh-CN" dirty="0"/>
              <a:t>git </a:t>
            </a:r>
            <a:r>
              <a:rPr lang="zh-CN" altLang="en-US" dirty="0"/>
              <a:t>在本地进行开发，当代码就绪之后，就会将它推送到 </a:t>
            </a:r>
            <a:r>
              <a:rPr lang="en" altLang="zh-CN" dirty="0"/>
              <a:t>SVN </a:t>
            </a:r>
            <a:r>
              <a:rPr lang="zh-CN" altLang="en-US" dirty="0"/>
              <a:t>上（之所以是 </a:t>
            </a:r>
            <a:r>
              <a:rPr lang="en" altLang="zh-CN" dirty="0"/>
              <a:t>SVN</a:t>
            </a:r>
            <a:r>
              <a:rPr lang="zh-CN" altLang="en"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 altLang="zh-CN" dirty="0"/>
              <a:t>SVN </a:t>
            </a:r>
            <a:r>
              <a:rPr lang="zh-CN" altLang="en-US" dirty="0"/>
              <a:t>上，认为可以上线，代码就能发布上线的。</a:t>
            </a:r>
            <a:r>
              <a:rPr lang="en"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 altLang="zh-CN" dirty="0"/>
              <a:t>SVN </a:t>
            </a:r>
            <a:r>
              <a:rPr lang="zh-CN" altLang="en-US" dirty="0"/>
              <a:t>上，随后会进行大量的自动测试，其中包含很多针对正确性和性能的回归测试，这个版本会成为 </a:t>
            </a:r>
            <a:r>
              <a:rPr lang="en"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 altLang="zh-CN" dirty="0"/>
              <a:t>Push Karma”</a:t>
            </a:r>
            <a:r>
              <a:rPr lang="zh-CN" altLang="en"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 altLang="zh-CN" dirty="0"/>
              <a:t>Bugfix</a:t>
            </a:r>
            <a:r>
              <a:rPr lang="zh-CN" altLang="en"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18904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b="1" dirty="0"/>
              <a:t>Facebook </a:t>
            </a:r>
            <a:r>
              <a:rPr lang="zh-CN" altLang="en-US" sz="700" b="1" dirty="0"/>
              <a:t>是如何做大规模代码部署的 </a:t>
            </a:r>
            <a:r>
              <a:rPr lang="zh-CN" altLang="en-US" sz="700" dirty="0"/>
              <a:t> </a:t>
            </a:r>
            <a:r>
              <a:rPr lang="en-US" altLang="zh-CN" sz="700" dirty="0"/>
              <a:t>2018-06-25</a:t>
            </a:r>
            <a:endParaRPr lang="en" altLang="zh-CN" dirty="0">
              <a:hlinkClick r:id="rId3"/>
            </a:endParaRPr>
          </a:p>
          <a:p>
            <a:pPr defTabSz="502097">
              <a:defRPr/>
            </a:pPr>
            <a:r>
              <a:rPr lang="en" altLang="zh-CN" dirty="0">
                <a:hlinkClick r:id="rId3"/>
              </a:rPr>
              <a:t>https://zhuanlan.zhihu.com/p/38475238</a:t>
            </a:r>
            <a:endParaRPr lang="en" altLang="zh-CN" dirty="0"/>
          </a:p>
          <a:p>
            <a:endParaRPr lang="en-US" altLang="zh-CN" dirty="0">
              <a:effectLst/>
            </a:endParaRPr>
          </a:p>
          <a:p>
            <a:r>
              <a:rPr lang="zh-CN" altLang="en-US" sz="700" dirty="0"/>
              <a:t>首先，代码变更通过一系列自动化的内部测试后才能被提交到主分支，进而被推送给</a:t>
            </a:r>
            <a:r>
              <a:rPr lang="en"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 altLang="zh-CN" sz="700" dirty="0"/>
              <a:t>Gatekeeper </a:t>
            </a:r>
            <a:r>
              <a:rPr lang="zh-CN" altLang="en-US" sz="700" dirty="0"/>
              <a:t>系统控制的，这使得我们能够独立地发布移动端和 </a:t>
            </a:r>
            <a:r>
              <a:rPr lang="en" altLang="zh-CN" sz="700" dirty="0"/>
              <a:t>web </a:t>
            </a:r>
            <a:r>
              <a:rPr lang="zh-CN" altLang="en-US" sz="700" dirty="0"/>
              <a:t>端代码而不依赖于新功能，同时有助于降低由任何特定更新导致问题的风险。如果确实发现了问题，我们只需要关闭 </a:t>
            </a:r>
            <a:r>
              <a:rPr lang="en" altLang="zh-CN" sz="700" dirty="0"/>
              <a:t>gatekeeper</a:t>
            </a:r>
            <a:r>
              <a:rPr lang="zh-CN" altLang="en" sz="700" dirty="0"/>
              <a:t>，</a:t>
            </a:r>
            <a:r>
              <a:rPr lang="zh-CN" altLang="en-US" sz="700" dirty="0"/>
              <a:t>而不是回退到之前的版本或修复当前版本。</a:t>
            </a:r>
          </a:p>
          <a:p>
            <a:r>
              <a:rPr lang="zh-CN" altLang="en-US" dirty="0">
                <a:effectLst/>
              </a:rPr>
              <a:t/>
            </a:r>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1365645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b="1" dirty="0"/>
              <a:t>Facebook </a:t>
            </a:r>
            <a:r>
              <a:rPr lang="zh-CN" altLang="en-US" sz="700" b="1" dirty="0"/>
              <a:t>是如何做大规模代码部署的  </a:t>
            </a:r>
            <a:r>
              <a:rPr lang="zh-CN" altLang="en-US" sz="700" dirty="0"/>
              <a:t> </a:t>
            </a:r>
            <a:r>
              <a:rPr lang="en-US" altLang="zh-CN" sz="700" dirty="0"/>
              <a:t>2018-06-25</a:t>
            </a:r>
            <a:endParaRPr lang="en" altLang="zh-CN" dirty="0">
              <a:hlinkClick r:id="rId3"/>
            </a:endParaRPr>
          </a:p>
          <a:p>
            <a:pPr defTabSz="502097">
              <a:defRPr/>
            </a:pPr>
            <a:r>
              <a:rPr lang="en" altLang="zh-CN" dirty="0">
                <a:hlinkClick r:id="rId3"/>
              </a:rPr>
              <a:t>https://zhuanlan.zhihu.com/p/38475238</a:t>
            </a:r>
            <a:endParaRPr lang="en"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p>
          <a:p>
            <a:endParaRPr lang="zh-CN" altLang="en-US" dirty="0"/>
          </a:p>
          <a:p>
            <a:r>
              <a:rPr lang="zh-CN" altLang="en-US" dirty="0"/>
              <a:t>我们的连续集成堆栈分为三层：构建，静态分析和测试。</a:t>
            </a:r>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p>
          <a:p>
            <a:endParaRPr lang="zh-CN" altLang="en-US" dirty="0"/>
          </a:p>
          <a:p>
            <a:r>
              <a:rPr lang="zh-CN" altLang="en-US" dirty="0"/>
              <a:t>第三个并发系统，移动自动化测试，包括成千上万的单元测试，集成测试以及由Robolectric，XCTest，JUnit和WebDriver等工具驱动的端到端测试。</a:t>
            </a:r>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p>
          <a:p>
            <a:endParaRPr lang="zh-CN" altLang="en-US" dirty="0"/>
          </a:p>
          <a:p>
            <a:endParaRPr lang="zh-CN" altLang="en-US" dirty="0"/>
          </a:p>
        </p:txBody>
      </p:sp>
    </p:spTree>
    <p:extLst>
      <p:ext uri="{BB962C8B-B14F-4D97-AF65-F5344CB8AC3E}">
        <p14:creationId xmlns:p14="http://schemas.microsoft.com/office/powerpoint/2010/main" val="372085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不仅每次提交时会运行构建和测试栈，而且在代码变更的生命周期内也会运行多次。仅在安卓系统上，我们每天就能完成</a:t>
            </a:r>
            <a:r>
              <a:rPr lang="en-US" altLang="zh-CN" sz="700" dirty="0"/>
              <a:t>5</a:t>
            </a:r>
            <a:r>
              <a:rPr lang="zh-CN" altLang="en-US" sz="700" dirty="0"/>
              <a:t>万到</a:t>
            </a:r>
            <a:r>
              <a:rPr lang="en-US" altLang="zh-CN" sz="700" dirty="0"/>
              <a:t>6</a:t>
            </a:r>
            <a:r>
              <a:rPr lang="zh-CN" altLang="en-US" sz="700" dirty="0"/>
              <a:t>万次构建。</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976899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A/B testing is an experimental approach to find- </a:t>
            </a:r>
            <a:r>
              <a:rPr lang="en" altLang="zh-CN" sz="1200" kern="1200" dirty="0" err="1">
                <a:solidFill>
                  <a:schemeClr val="tx1"/>
                </a:solidFill>
                <a:effectLst/>
                <a:latin typeface="+mn-lt"/>
                <a:ea typeface="+mn-ea"/>
                <a:cs typeface="+mn-cs"/>
              </a:rPr>
              <a:t>ing</a:t>
            </a:r>
            <a:r>
              <a:rPr lang="en"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 altLang="zh-CN" dirty="0"/>
          </a:p>
          <a:p>
            <a:endParaRPr lang="zh-CN" altLang="en-US" dirty="0"/>
          </a:p>
        </p:txBody>
      </p:sp>
    </p:spTree>
    <p:extLst>
      <p:ext uri="{BB962C8B-B14F-4D97-AF65-F5344CB8AC3E}">
        <p14:creationId xmlns:p14="http://schemas.microsoft.com/office/powerpoint/2010/main" val="2406267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95162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smtClean="0"/>
              <a:t>和乔布斯一样，扎克伯格身上有着强烈的使命感。这种使命感正是扎克伯格可以带领</a:t>
            </a:r>
            <a:r>
              <a:rPr lang="en-US" altLang="zh-CN" dirty="0" smtClean="0"/>
              <a:t>Facebook</a:t>
            </a:r>
            <a:r>
              <a:rPr lang="zh-CN" altLang="en-US" dirty="0" smtClean="0"/>
              <a:t>不断前行的动力所在。</a:t>
            </a:r>
            <a:endParaRPr lang="en-US" altLang="zh-CN" dirty="0" smtClean="0"/>
          </a:p>
          <a:p>
            <a:r>
              <a:rPr lang="en-US" altLang="zh-CN" dirty="0" smtClean="0"/>
              <a:t>Facebook</a:t>
            </a:r>
            <a:r>
              <a:rPr lang="zh-CN" altLang="en-US" dirty="0" smtClean="0"/>
              <a:t>的使命是让世界变得更加开放、共享。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8960088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b="1" dirty="0"/>
              <a:t>Continuous Deployment of Mobile Software at Facebook </a:t>
            </a:r>
            <a:endParaRPr lang="en-US" altLang="zh-CN" sz="700" dirty="0"/>
          </a:p>
          <a:p>
            <a:r>
              <a:rPr lang="zh-CN" altLang="en-US" sz="700" dirty="0"/>
              <a:t>传统上，移动软件的发展落后于实践</a:t>
            </a:r>
            <a:r>
              <a:rPr lang="en-US" altLang="zh-CN" sz="700" dirty="0"/>
              <a:t>-</a:t>
            </a:r>
            <a:r>
              <a:rPr lang="zh-CN" altLang="en-US" sz="700" dirty="0"/>
              <a:t>基于云的服务有很多原因。移动版本只能定期发布。用户可以选择何时以及是否进行升级，这意味着几个不同释放在生产中共存。有数百个</a:t>
            </a:r>
            <a:r>
              <a:rPr lang="en" altLang="zh-CN" sz="700" dirty="0"/>
              <a:t>droid</a:t>
            </a:r>
            <a:r>
              <a:rPr lang="zh-CN" altLang="en-US" sz="700" dirty="0"/>
              <a:t>硬件变体，增加了遭受危险的风险正在部署的软件中的错误</a:t>
            </a:r>
          </a:p>
          <a:p>
            <a:endParaRPr lang="en" altLang="zh-CN" sz="700" dirty="0"/>
          </a:p>
          <a:p>
            <a:r>
              <a:rPr lang="en" altLang="zh-CN" sz="700" dirty="0"/>
              <a:t>Facebook</a:t>
            </a:r>
            <a:r>
              <a:rPr lang="zh-CN" altLang="en-US" sz="700" dirty="0"/>
              <a:t>在增加移动部署的频率。超过</a:t>
            </a:r>
            <a:r>
              <a:rPr lang="en-US" altLang="zh-CN" sz="700" dirty="0"/>
              <a:t>4</a:t>
            </a:r>
            <a:r>
              <a:rPr lang="zh-CN" altLang="en-US" sz="700" dirty="0"/>
              <a:t>多年以来，</a:t>
            </a:r>
            <a:r>
              <a:rPr lang="en" altLang="zh-CN" sz="700" dirty="0"/>
              <a:t>Android</a:t>
            </a:r>
            <a:r>
              <a:rPr lang="zh-CN" altLang="en-US" sz="700" dirty="0"/>
              <a:t>版本已经脱离了部署每个星期要部署</a:t>
            </a:r>
            <a:r>
              <a:rPr lang="en-US" altLang="zh-CN" sz="700" dirty="0"/>
              <a:t>8</a:t>
            </a:r>
            <a:r>
              <a:rPr lang="zh-CN" altLang="en-US" sz="700" dirty="0"/>
              <a:t>个星期。</a:t>
            </a:r>
            <a:endParaRPr lang="en-US" altLang="zh-CN" sz="700" dirty="0"/>
          </a:p>
          <a:p>
            <a:endParaRPr lang="en-US" altLang="zh-CN" sz="700" dirty="0"/>
          </a:p>
          <a:p>
            <a:r>
              <a:rPr lang="en" altLang="zh-CN" sz="700" dirty="0"/>
              <a:t>FB’s mobile software is used by over a billion people each day.</a:t>
            </a:r>
            <a:r>
              <a:rPr lang="zh-CN" altLang="en-US" sz="700" dirty="0"/>
              <a:t>关键挑战部署移动软件是因为无法部署，该软件以与云相同的方式连续不断地运行</a:t>
            </a:r>
          </a:p>
          <a:p>
            <a:pPr defTabSz="502097">
              <a:defRPr/>
            </a:pPr>
            <a:endParaRPr lang="en" altLang="zh-CN" dirty="0"/>
          </a:p>
          <a:p>
            <a:pPr defTabSz="502097">
              <a:defRPr/>
            </a:pPr>
            <a:endParaRPr lang="en" altLang="zh-CN" dirty="0"/>
          </a:p>
          <a:p>
            <a:r>
              <a:rPr lang="en-US" altLang="zh-CN" sz="700" dirty="0"/>
              <a:t>1.</a:t>
            </a:r>
            <a:r>
              <a:rPr lang="zh-CN" altLang="en-US" sz="700" dirty="0"/>
              <a:t>软件更新的频率可能受到以下限制：</a:t>
            </a:r>
          </a:p>
          <a:p>
            <a:r>
              <a:rPr lang="zh-CN" altLang="en-US" sz="700" dirty="0"/>
              <a:t>原因（</a:t>
            </a:r>
            <a:r>
              <a:rPr lang="en" altLang="zh-CN" sz="700" dirty="0" err="1"/>
              <a:t>i</a:t>
            </a:r>
            <a:r>
              <a:rPr lang="zh-CN" altLang="en" sz="700" dirty="0"/>
              <a:t>）</a:t>
            </a:r>
            <a:r>
              <a:rPr lang="zh-CN" altLang="en-US" sz="700" dirty="0"/>
              <a:t>移动平台上的软件更新不正确</a:t>
            </a:r>
          </a:p>
          <a:p>
            <a:r>
              <a:rPr lang="zh-CN" altLang="en-US" sz="700" dirty="0"/>
              <a:t>对最终用户完全透明，以及（</a:t>
            </a:r>
            <a:r>
              <a:rPr lang="en" altLang="zh-CN" sz="700" dirty="0"/>
              <a:t>ii</a:t>
            </a:r>
            <a:r>
              <a:rPr lang="zh-CN" altLang="en" sz="700" dirty="0"/>
              <a:t>）</a:t>
            </a:r>
            <a:r>
              <a:rPr lang="zh-CN" altLang="en-US" sz="700" dirty="0"/>
              <a:t>时间平台需要进行应用评论</a:t>
            </a:r>
          </a:p>
          <a:p>
            <a:r>
              <a:rPr lang="zh-CN" altLang="en-US" sz="700" dirty="0"/>
              <a:t>所有者</a:t>
            </a:r>
            <a:r>
              <a:rPr lang="en-US" altLang="zh-CN" sz="700" dirty="0"/>
              <a:t>; </a:t>
            </a:r>
            <a:r>
              <a:rPr lang="zh-CN" altLang="en-US" sz="700" dirty="0"/>
              <a:t>例如，</a:t>
            </a:r>
            <a:r>
              <a:rPr lang="en" altLang="zh-CN" sz="700" dirty="0"/>
              <a:t>Apple</a:t>
            </a:r>
            <a:r>
              <a:rPr lang="zh-CN" altLang="en-US" sz="700" dirty="0"/>
              <a:t>对</a:t>
            </a:r>
            <a:r>
              <a:rPr lang="en" altLang="zh-CN" sz="700" dirty="0"/>
              <a:t>iOS</a:t>
            </a:r>
            <a:r>
              <a:rPr lang="zh-CN" altLang="en-US" sz="700" dirty="0"/>
              <a:t>应用程序的评论。</a:t>
            </a:r>
          </a:p>
          <a:p>
            <a:r>
              <a:rPr lang="en-US" altLang="zh-CN" sz="700" dirty="0"/>
              <a:t>2.</a:t>
            </a:r>
            <a:r>
              <a:rPr lang="zh-CN" altLang="en-US" sz="700" dirty="0"/>
              <a:t>软件不能增量部署一个模块一次 而是必须部署所有软件、作为一个大二进制文件；这增加了风险。</a:t>
            </a:r>
          </a:p>
          <a:p>
            <a:r>
              <a:rPr lang="zh-CN" altLang="en-US" dirty="0"/>
              <a:t/>
            </a:r>
            <a:br>
              <a:rPr lang="zh-CN" altLang="en-US" dirty="0"/>
            </a:br>
            <a:endParaRPr lang="en" altLang="zh-CN" dirty="0"/>
          </a:p>
          <a:p>
            <a:endParaRPr lang="zh-CN" altLang="en-US" sz="700" dirty="0"/>
          </a:p>
          <a:p>
            <a:endParaRPr lang="zh-CN" altLang="en-US" dirty="0"/>
          </a:p>
        </p:txBody>
      </p:sp>
    </p:spTree>
    <p:extLst>
      <p:ext uri="{BB962C8B-B14F-4D97-AF65-F5344CB8AC3E}">
        <p14:creationId xmlns:p14="http://schemas.microsoft.com/office/powerpoint/2010/main" val="908295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b="1" dirty="0"/>
              <a:t>Continuous Deployment of Mobile Software at Facebook </a:t>
            </a:r>
          </a:p>
          <a:p>
            <a:pPr defTabSz="502097">
              <a:defRPr/>
            </a:pPr>
            <a:endParaRPr lang="en" altLang="zh-CN" sz="700" b="1" dirty="0"/>
          </a:p>
          <a:p>
            <a:r>
              <a:rPr lang="en-US" altLang="zh-CN" sz="700" dirty="0"/>
              <a:t>3.</a:t>
            </a:r>
            <a:r>
              <a:rPr lang="zh-CN" altLang="en-US" sz="700" dirty="0"/>
              <a:t>减轻风险的行动更加有限；例如，修补程序和回滚在很大程度上是不可接受的，并且只能在最罕见的情况下使用，因为</a:t>
            </a:r>
          </a:p>
          <a:p>
            <a:r>
              <a:rPr lang="zh-CN" altLang="en-US" sz="700" dirty="0"/>
              <a:t>他们涉及到经销商的合作软件（例如</a:t>
            </a:r>
            <a:r>
              <a:rPr lang="en" altLang="zh-CN" sz="700" dirty="0"/>
              <a:t>Apple</a:t>
            </a:r>
            <a:r>
              <a:rPr lang="zh-CN" altLang="en" sz="700" dirty="0"/>
              <a:t>）。</a:t>
            </a:r>
            <a:endParaRPr lang="en-US" altLang="zh-CN" sz="700" dirty="0"/>
          </a:p>
          <a:p>
            <a:endParaRPr lang="zh-CN" altLang="en" sz="700" dirty="0"/>
          </a:p>
          <a:p>
            <a:r>
              <a:rPr lang="en" altLang="zh-CN" sz="700" dirty="0"/>
              <a:t>4.</a:t>
            </a:r>
            <a:r>
              <a:rPr lang="zh-CN" altLang="en-US" sz="700" dirty="0"/>
              <a:t>最终用户可以选择何时升级手机软件（如果有的话），这意味着不同的版本该软件部分同时运行，并且需要继续正常运行。</a:t>
            </a:r>
            <a:endParaRPr lang="en-US" altLang="zh-CN" sz="700" dirty="0"/>
          </a:p>
          <a:p>
            <a:endParaRPr lang="zh-CN" altLang="en-US" sz="700" dirty="0"/>
          </a:p>
          <a:p>
            <a:r>
              <a:rPr lang="en-US" altLang="zh-CN" sz="700" dirty="0"/>
              <a:t>5.</a:t>
            </a:r>
            <a:r>
              <a:rPr lang="zh-CN" altLang="en-US" sz="700" dirty="0"/>
              <a:t>许多硬件变体</a:t>
            </a:r>
            <a:r>
              <a:rPr lang="en-US" altLang="zh-CN" sz="700" dirty="0"/>
              <a:t>-</a:t>
            </a:r>
            <a:r>
              <a:rPr lang="zh-CN" altLang="en-US" sz="700" dirty="0"/>
              <a:t>特别是对于</a:t>
            </a:r>
            <a:r>
              <a:rPr lang="en" altLang="zh-CN" sz="700" dirty="0"/>
              <a:t>Android-</a:t>
            </a:r>
            <a:r>
              <a:rPr lang="zh-CN" altLang="en-US" sz="700" dirty="0"/>
              <a:t>并且需要同时支持多种操作系统版本自然地。每次部署的风险都会增加明显是因为笛卡尔积的大小</a:t>
            </a:r>
            <a:r>
              <a:rPr lang="en" altLang="zh-CN" sz="700" dirty="0" err="1"/>
              <a:t>uct</a:t>
            </a:r>
            <a:r>
              <a:rPr lang="zh-CN" altLang="en" sz="700" dirty="0"/>
              <a:t>：</a:t>
            </a:r>
            <a:r>
              <a:rPr lang="zh-CN" altLang="en-US" sz="700" dirty="0"/>
              <a:t>应用程序版本</a:t>
            </a:r>
            <a:r>
              <a:rPr lang="en-US" altLang="zh-CN" sz="700" dirty="0"/>
              <a:t>×</a:t>
            </a:r>
            <a:r>
              <a:rPr lang="zh-CN" altLang="en-US" sz="700" dirty="0"/>
              <a:t>（操作系统类型和版本）</a:t>
            </a:r>
            <a:r>
              <a:rPr lang="en-US" altLang="zh-CN" sz="700" dirty="0"/>
              <a:t>×</a:t>
            </a:r>
            <a:r>
              <a:rPr lang="zh-CN" altLang="en-US" sz="700" dirty="0"/>
              <a:t>硬件平台。</a:t>
            </a:r>
          </a:p>
          <a:p>
            <a:pPr defTabSz="502097">
              <a:defRPr/>
            </a:pPr>
            <a:endParaRPr lang="en-US" altLang="zh-CN" sz="700" dirty="0"/>
          </a:p>
          <a:p>
            <a:pPr defTabSz="502097">
              <a:defRPr/>
            </a:pPr>
            <a:endParaRPr lang="en-US" altLang="zh-CN" sz="700" dirty="0"/>
          </a:p>
          <a:p>
            <a:pPr defTabSz="502097">
              <a:defRPr/>
            </a:pPr>
            <a:r>
              <a:rPr lang="en" altLang="zh-CN" sz="700" dirty="0"/>
              <a:t>Given the above constraints, a compelling open question that arises is: How close to “continuous” can one update and deploy mobile software? </a:t>
            </a:r>
            <a:endParaRPr lang="en" altLang="zh-CN" dirty="0"/>
          </a:p>
          <a:p>
            <a:pPr defTabSz="502097">
              <a:defRPr/>
            </a:pPr>
            <a:endParaRPr lang="en-US" altLang="zh-CN" sz="700" dirty="0"/>
          </a:p>
        </p:txBody>
      </p:sp>
    </p:spTree>
    <p:extLst>
      <p:ext uri="{BB962C8B-B14F-4D97-AF65-F5344CB8AC3E}">
        <p14:creationId xmlns:p14="http://schemas.microsoft.com/office/powerpoint/2010/main" val="3433950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190188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p>
          <a:p>
            <a:endParaRPr lang="en-US" altLang="zh-CN" dirty="0"/>
          </a:p>
          <a:p>
            <a:r>
              <a:rPr lang="zh-CN" altLang="en-US" sz="700" dirty="0"/>
              <a:t>首先，我们描述开发活动。有效地移动设备的开发活动之间没有区别，</a:t>
            </a:r>
            <a:r>
              <a:rPr lang="en" altLang="zh-CN" sz="700" dirty="0"/>
              <a:t>FB</a:t>
            </a:r>
            <a:r>
              <a:rPr lang="zh-CN" altLang="en-US" sz="700" dirty="0"/>
              <a:t>的基于云的软件。开发者分叉本地修订控制系统分支来自</a:t>
            </a:r>
            <a:r>
              <a:rPr lang="en" altLang="zh-CN" sz="700" dirty="0"/>
              <a:t>Master</a:t>
            </a:r>
            <a:r>
              <a:rPr lang="zh-CN" altLang="en-US" sz="700" dirty="0"/>
              <a:t>分支。使用以下命令对本地分支进行软件更新频繁提交。经过适当的测试之后，</a:t>
            </a:r>
            <a:r>
              <a:rPr lang="en"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 altLang="zh-CN" sz="700" dirty="0"/>
              <a:t>Master</a:t>
            </a:r>
            <a:r>
              <a:rPr lang="zh-CN" altLang="en-US" sz="700" dirty="0"/>
              <a:t>分支中。正如我们所示</a:t>
            </a:r>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 altLang="zh-CN" sz="700" dirty="0"/>
              <a:t>FB</a:t>
            </a:r>
            <a:r>
              <a:rPr lang="zh-CN" altLang="en-US" sz="700" dirty="0"/>
              <a:t>的基础软件。</a:t>
            </a:r>
          </a:p>
          <a:p>
            <a:r>
              <a:rPr lang="en" altLang="zh-CN" sz="700" dirty="0"/>
              <a:t>FB</a:t>
            </a:r>
            <a:r>
              <a:rPr lang="zh-CN" altLang="en-US" sz="700" dirty="0"/>
              <a:t>鼓励的一种显着编码实践是使用一种称为</a:t>
            </a:r>
            <a:r>
              <a:rPr lang="en" altLang="zh-CN" sz="700" dirty="0"/>
              <a:t>Gatekeeper</a:t>
            </a:r>
            <a:r>
              <a:rPr lang="zh-CN" altLang="en-US" sz="700" dirty="0"/>
              <a:t>的机制，它可以使人动态</a:t>
            </a:r>
            <a:r>
              <a:rPr lang="en" altLang="zh-CN" sz="700" dirty="0" err="1"/>
              <a:t>cally</a:t>
            </a:r>
            <a:r>
              <a:rPr lang="zh-CN" altLang="en-US" sz="700" dirty="0"/>
              <a:t>控制移动设备上功能的可用性。</a:t>
            </a:r>
          </a:p>
          <a:p>
            <a:r>
              <a:rPr lang="zh-CN" altLang="en-US" sz="700" dirty="0"/>
              <a:t>实际上，此机制提供了动态地从服务器端打开或关闭移动端功能，即使在客户手中的设备上。因此，如果新部署</a:t>
            </a:r>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2097">
              <a:defRPr/>
            </a:pPr>
            <a:r>
              <a:rPr lang="en" altLang="zh-CN" sz="700" dirty="0"/>
              <a:t>Both iOS and Android deploy </a:t>
            </a:r>
            <a:r>
              <a:rPr lang="en" altLang="zh-CN" sz="700" dirty="0" err="1"/>
              <a:t>soFB</a:t>
            </a:r>
            <a:r>
              <a:rPr lang="en" altLang="zh-CN" sz="700" dirty="0"/>
              <a:t> has a Release Engineering Team (</a:t>
            </a:r>
            <a:r>
              <a:rPr lang="en" altLang="zh-CN" sz="700" dirty="0" err="1"/>
              <a:t>RelEng</a:t>
            </a:r>
            <a:r>
              <a:rPr lang="en" altLang="zh-CN" sz="700" dirty="0"/>
              <a:t>) that is responsible for these activities. We now describe the lower half of the figure correspond- </a:t>
            </a:r>
            <a:r>
              <a:rPr lang="en" altLang="zh-CN" sz="700" dirty="0" err="1"/>
              <a:t>ing</a:t>
            </a:r>
            <a:r>
              <a:rPr lang="en" altLang="zh-CN" sz="700" dirty="0"/>
              <a:t> to deployment activities. FB has a Release Engineering Team (</a:t>
            </a:r>
            <a:r>
              <a:rPr lang="en" altLang="zh-CN" sz="700" dirty="0" err="1"/>
              <a:t>RelEng</a:t>
            </a:r>
            <a:r>
              <a:rPr lang="en" altLang="zh-CN" sz="700" dirty="0"/>
              <a:t>) that is responsible for these activities. The team includes project managers who are responsible for their target platform and who can make informed decisions as to which issues are launch-blocking or not. </a:t>
            </a:r>
            <a:endParaRPr lang="en" altLang="zh-CN" dirty="0"/>
          </a:p>
          <a:p>
            <a:r>
              <a:rPr lang="en" altLang="zh-CN" sz="700" dirty="0" err="1"/>
              <a:t>ftware</a:t>
            </a:r>
            <a:r>
              <a:rPr lang="en" altLang="zh-CN" sz="700" dirty="0"/>
              <a:t> on a fixed-date cycle in a pipelined fashion. We begin by describing the specific process for iOS and then describe how the process for Android differs. </a:t>
            </a:r>
            <a:endParaRPr lang="en" altLang="zh-CN" dirty="0"/>
          </a:p>
          <a:p>
            <a:pPr defTabSz="502097">
              <a:defRPr/>
            </a:pPr>
            <a:endParaRPr lang="en" altLang="zh-CN" dirty="0"/>
          </a:p>
          <a:p>
            <a:endParaRPr lang="zh-CN" altLang="en-US" sz="700" dirty="0"/>
          </a:p>
          <a:p>
            <a:endParaRPr lang="zh-CN" altLang="en-US" dirty="0"/>
          </a:p>
        </p:txBody>
      </p:sp>
    </p:spTree>
    <p:extLst>
      <p:ext uri="{BB962C8B-B14F-4D97-AF65-F5344CB8AC3E}">
        <p14:creationId xmlns:p14="http://schemas.microsoft.com/office/powerpoint/2010/main" val="3471479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dirty="0"/>
              <a:t>a Release branch is cut from the Master branch by </a:t>
            </a:r>
            <a:r>
              <a:rPr lang="en" altLang="zh-CN" sz="700" dirty="0" err="1"/>
              <a:t>RelEng</a:t>
            </a:r>
            <a:r>
              <a:rPr lang="en" altLang="zh-CN" sz="700" dirty="0"/>
              <a:t> at a two week cadence every other Sunday at 6pm. </a:t>
            </a:r>
            <a:endParaRPr lang="en" altLang="zh-CN" dirty="0"/>
          </a:p>
          <a:p>
            <a:endParaRPr lang="zh-CN" altLang="en-US" dirty="0"/>
          </a:p>
        </p:txBody>
      </p:sp>
    </p:spTree>
    <p:extLst>
      <p:ext uri="{BB962C8B-B14F-4D97-AF65-F5344CB8AC3E}">
        <p14:creationId xmlns:p14="http://schemas.microsoft.com/office/powerpoint/2010/main" val="1788459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 altLang="zh-CN" dirty="0"/>
          </a:p>
          <a:p>
            <a:endParaRPr lang="zh-CN" altLang="en-US" dirty="0"/>
          </a:p>
        </p:txBody>
      </p:sp>
    </p:spTree>
    <p:extLst>
      <p:ext uri="{BB962C8B-B14F-4D97-AF65-F5344CB8AC3E}">
        <p14:creationId xmlns:p14="http://schemas.microsoft.com/office/powerpoint/2010/main" val="11298174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dirty="0"/>
              <a:t>The team can be kept small, in part because of the tools it has at its disposal and the degree of automation in the process, </a:t>
            </a:r>
            <a:endParaRPr lang="en" altLang="zh-CN" dirty="0"/>
          </a:p>
          <a:p>
            <a:endParaRPr lang="zh-CN" altLang="en-US" dirty="0"/>
          </a:p>
        </p:txBody>
      </p:sp>
    </p:spTree>
    <p:extLst>
      <p:ext uri="{BB962C8B-B14F-4D97-AF65-F5344CB8AC3E}">
        <p14:creationId xmlns:p14="http://schemas.microsoft.com/office/powerpoint/2010/main" val="19921119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2097">
              <a:defRPr/>
            </a:pPr>
            <a:r>
              <a:rPr lang="en" altLang="zh-CN" sz="700" dirty="0"/>
              <a:t>Facebook collects a significant amount of data related to each release and each deployment. It retains all of this data. In this section, we describe the data sets we used for the analysis we present in §5. </a:t>
            </a:r>
          </a:p>
          <a:p>
            <a:pPr defTabSz="502097">
              <a:defRPr/>
            </a:pPr>
            <a:endParaRPr lang="en" altLang="zh-CN" sz="700" dirty="0"/>
          </a:p>
          <a:p>
            <a:pPr defTabSz="502097">
              <a:defRPr/>
            </a:pPr>
            <a:r>
              <a:rPr lang="en" altLang="zh-CN" sz="700" dirty="0"/>
              <a:t>This database contains information about each mobile deployment, including the deploy- </a:t>
            </a:r>
            <a:r>
              <a:rPr lang="en" altLang="zh-CN" sz="700" dirty="0" err="1"/>
              <a:t>ment</a:t>
            </a:r>
            <a:r>
              <a:rPr lang="en" altLang="zh-CN" sz="700" dirty="0"/>
              <a:t> date, the deployment status, the release branch from which the build was made, the cut date of the re- lease being deployed, the versions of the alpha/beta/- production builds, etc. </a:t>
            </a:r>
          </a:p>
          <a:p>
            <a:pPr defTabSz="502097">
              <a:defRPr/>
            </a:pPr>
            <a:endParaRPr lang="en" altLang="zh-CN" dirty="0"/>
          </a:p>
          <a:p>
            <a:endParaRPr lang="zh-CN" altLang="en-US" dirty="0"/>
          </a:p>
        </p:txBody>
      </p:sp>
    </p:spTree>
    <p:extLst>
      <p:ext uri="{BB962C8B-B14F-4D97-AF65-F5344CB8AC3E}">
        <p14:creationId xmlns:p14="http://schemas.microsoft.com/office/powerpoint/2010/main" val="39297922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42005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5209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09337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524" indent="-125524">
              <a:buAutoNum type="arabicPeriod"/>
            </a:pPr>
            <a:r>
              <a:rPr lang="en" altLang="zh-CN" sz="700" dirty="0"/>
              <a:t>Coverage</a:t>
            </a:r>
            <a:r>
              <a:rPr lang="zh-CN" altLang="en-US" sz="700" dirty="0"/>
              <a:t>（覆盖范围）</a:t>
            </a:r>
            <a:r>
              <a:rPr lang="en" altLang="zh-CN" sz="700" dirty="0"/>
              <a:t>. Testing is done as extensively as possible. Almost every test ever written that is still useful is run as frequently as it makes sense to do so. </a:t>
            </a:r>
          </a:p>
          <a:p>
            <a:pPr marL="125524" indent="-125524">
              <a:buAutoNum type="arabicPeriod"/>
            </a:pPr>
            <a:endParaRPr lang="en" altLang="zh-CN" dirty="0"/>
          </a:p>
          <a:p>
            <a:r>
              <a:rPr lang="en" altLang="zh-CN" sz="700" dirty="0"/>
              <a:t>2. Responsive</a:t>
            </a:r>
            <a:r>
              <a:rPr lang="zh-CN" altLang="en-US" sz="700" dirty="0"/>
              <a:t>（反应迅速）</a:t>
            </a:r>
            <a:r>
              <a:rPr lang="en"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p>
          <a:p>
            <a:endParaRPr lang="en" altLang="zh-CN" dirty="0"/>
          </a:p>
          <a:p>
            <a:r>
              <a:rPr lang="en" altLang="zh-CN" sz="700" dirty="0"/>
              <a:t>3. Quality</a:t>
            </a:r>
            <a:r>
              <a:rPr lang="zh-CN" altLang="en-US" sz="700" dirty="0"/>
              <a:t>（质量）</a:t>
            </a:r>
            <a:r>
              <a:rPr lang="en"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p>
          <a:p>
            <a:endParaRPr lang="en" altLang="zh-CN" dirty="0"/>
          </a:p>
          <a:p>
            <a:r>
              <a:rPr lang="en" altLang="zh-CN" sz="700" dirty="0"/>
              <a:t>4. Automation</a:t>
            </a:r>
            <a:r>
              <a:rPr lang="zh-CN" altLang="en-US" sz="700" dirty="0"/>
              <a:t>（自动化）</a:t>
            </a:r>
            <a:r>
              <a:rPr lang="en" altLang="zh-CN" sz="700" dirty="0"/>
              <a:t>. Tests are automated as much as pos- </a:t>
            </a:r>
            <a:r>
              <a:rPr lang="en" altLang="zh-CN" sz="700" dirty="0" err="1"/>
              <a:t>sible</a:t>
            </a:r>
            <a:r>
              <a:rPr lang="en"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 altLang="zh-CN" sz="700" dirty="0" err="1"/>
              <a:t>immedi</a:t>
            </a:r>
            <a:r>
              <a:rPr lang="en" altLang="zh-CN" sz="700" dirty="0"/>
              <a:t>- </a:t>
            </a:r>
            <a:r>
              <a:rPr lang="en" altLang="zh-CN" sz="700" dirty="0" err="1"/>
              <a:t>ately</a:t>
            </a:r>
            <a:r>
              <a:rPr lang="en"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 altLang="zh-CN" sz="700" dirty="0" err="1"/>
              <a:t>pability</a:t>
            </a:r>
            <a:r>
              <a:rPr lang="en" altLang="zh-CN" sz="700" dirty="0"/>
              <a:t> since it is effective only when the quality is high. </a:t>
            </a:r>
          </a:p>
          <a:p>
            <a:endParaRPr lang="en" altLang="zh-CN" sz="700" dirty="0"/>
          </a:p>
          <a:p>
            <a:pPr defTabSz="502097">
              <a:defRPr/>
            </a:pPr>
            <a:r>
              <a:rPr lang="en" altLang="zh-CN" sz="700" dirty="0"/>
              <a:t>5. Prioritization</a:t>
            </a:r>
            <a:r>
              <a:rPr lang="zh-CN" altLang="en-US" sz="700" dirty="0"/>
              <a:t>（优先级）</a:t>
            </a:r>
            <a:r>
              <a:rPr lang="en"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 altLang="zh-CN" sz="700" dirty="0" err="1"/>
              <a:t>inte</a:t>
            </a:r>
            <a:r>
              <a:rPr lang="en" altLang="zh-CN" sz="700" dirty="0"/>
              <a:t>- </a:t>
            </a:r>
            <a:r>
              <a:rPr lang="en" altLang="zh-CN" sz="700" dirty="0" err="1"/>
              <a:t>gration</a:t>
            </a:r>
            <a:r>
              <a:rPr lang="en"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 altLang="zh-CN" sz="700" dirty="0" err="1"/>
              <a:t>ev</a:t>
            </a:r>
            <a:r>
              <a:rPr lang="en" altLang="zh-CN" sz="700" dirty="0"/>
              <a:t>- </a:t>
            </a:r>
            <a:r>
              <a:rPr lang="en" altLang="zh-CN" sz="700" dirty="0" err="1"/>
              <a:t>ery</a:t>
            </a:r>
            <a:r>
              <a:rPr lang="en" altLang="zh-CN" sz="700" dirty="0"/>
              <a:t> few hours on the Master and Release branches. </a:t>
            </a:r>
            <a:endParaRPr lang="en" altLang="zh-CN" dirty="0"/>
          </a:p>
          <a:p>
            <a:endParaRPr lang="en" altLang="zh-CN" dirty="0"/>
          </a:p>
          <a:p>
            <a:endParaRPr lang="zh-CN" altLang="en-US" dirty="0"/>
          </a:p>
        </p:txBody>
      </p:sp>
    </p:spTree>
    <p:extLst>
      <p:ext uri="{BB962C8B-B14F-4D97-AF65-F5344CB8AC3E}">
        <p14:creationId xmlns:p14="http://schemas.microsoft.com/office/powerpoint/2010/main" val="12040809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dirty="0"/>
              <a:t>Testing is particularly important for mobile apps for the following reasons: </a:t>
            </a:r>
            <a:endParaRPr lang="en" altLang="zh-CN" dirty="0">
              <a:effectLst/>
            </a:endParaRPr>
          </a:p>
          <a:p>
            <a:pPr lvl="1"/>
            <a:r>
              <a:rPr lang="en" altLang="zh-CN" sz="700" dirty="0"/>
              <a:t>Thousands of updates are made to mobile software each week. </a:t>
            </a:r>
          </a:p>
          <a:p>
            <a:pPr lvl="1"/>
            <a:r>
              <a:rPr lang="en" altLang="zh-CN" sz="700" dirty="0"/>
              <a:t>There are hundreds of device and OS version combi- nations the software has to run on. </a:t>
            </a:r>
          </a:p>
          <a:p>
            <a:pPr lvl="1"/>
            <a:r>
              <a:rPr lang="en" altLang="zh-CN" sz="700" dirty="0"/>
              <a:t>The options available for taking remedial actions when critical issues arise post-deployment are limited. </a:t>
            </a:r>
          </a:p>
          <a:p>
            <a:endParaRPr lang="en-US" altLang="zh-CN" dirty="0"/>
          </a:p>
          <a:p>
            <a:r>
              <a:rPr lang="en" altLang="zh-CN" sz="700" dirty="0"/>
              <a:t>As one might expect, FB applies numerous types of tests, including unit tests, static analysis tests, integration tests, screen layout tests, performance tests, build tests, as well as manual tests. </a:t>
            </a:r>
          </a:p>
          <a:p>
            <a:endParaRPr lang="en" altLang="zh-CN" dirty="0">
              <a:effectLst/>
            </a:endParaRPr>
          </a:p>
          <a:p>
            <a:pPr defTabSz="502097">
              <a:defRPr/>
            </a:pPr>
            <a:r>
              <a:rPr lang="en"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 altLang="zh-CN" dirty="0"/>
          </a:p>
          <a:p>
            <a:endParaRPr lang="en" altLang="zh-CN" dirty="0">
              <a:effectLst/>
            </a:endParaRPr>
          </a:p>
          <a:p>
            <a:endParaRPr lang="zh-CN" altLang="en-US" dirty="0"/>
          </a:p>
        </p:txBody>
      </p:sp>
    </p:spTree>
    <p:extLst>
      <p:ext uri="{BB962C8B-B14F-4D97-AF65-F5344CB8AC3E}">
        <p14:creationId xmlns:p14="http://schemas.microsoft.com/office/powerpoint/2010/main" val="3989656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 altLang="zh-CN" sz="700" dirty="0"/>
              <a:t>Table 1 lists some of the types of testing conducted on the mobile software. These tests are run in all phases of the development and deployment cycle. </a:t>
            </a:r>
          </a:p>
          <a:p>
            <a:endParaRPr lang="en" altLang="zh-CN" dirty="0"/>
          </a:p>
          <a:p>
            <a:r>
              <a:rPr lang="en"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p>
          <a:p>
            <a:endParaRPr lang="en" altLang="zh-CN" dirty="0"/>
          </a:p>
          <a:p>
            <a:r>
              <a:rPr lang="en" altLang="zh-CN" sz="700" dirty="0"/>
              <a:t>On Push. When the developer believes her changes are complete and work correctly, she initiates a push of her changes to the Master branch. Before the actual push </a:t>
            </a:r>
            <a:r>
              <a:rPr lang="en" altLang="zh-CN" sz="700" dirty="0" err="1"/>
              <a:t>oc</a:t>
            </a:r>
            <a:r>
              <a:rPr lang="en" altLang="zh-CN" sz="700" dirty="0"/>
              <a:t>- curs, a number of tests are run automatically to determine whether the push should be blocked. These include stan- </a:t>
            </a:r>
            <a:r>
              <a:rPr lang="en" altLang="zh-CN" sz="700" dirty="0" err="1"/>
              <a:t>dard</a:t>
            </a:r>
            <a:r>
              <a:rPr lang="en"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p>
          <a:p>
            <a:endParaRPr lang="en" altLang="zh-CN" dirty="0"/>
          </a:p>
          <a:p>
            <a:r>
              <a:rPr lang="en" altLang="zh-CN" sz="700" dirty="0"/>
              <a:t>The changes are pushed onto the Master branch if all tests pass. The merging process may identify conflicts, in which case the developer is alerted so she can address them. </a:t>
            </a:r>
            <a:endParaRPr lang="en" altLang="zh-CN" dirty="0"/>
          </a:p>
          <a:p>
            <a:endParaRPr lang="en-US" altLang="zh-CN" dirty="0"/>
          </a:p>
          <a:p>
            <a:r>
              <a:rPr lang="en" altLang="zh-CN" sz="700" dirty="0"/>
              <a:t>Continuous testing on Master and Release branch. All of the tests are run continuously (every few hours) on both the Master and the Release branch. The most </a:t>
            </a:r>
            <a:r>
              <a:rPr lang="en" altLang="zh-CN" sz="700" dirty="0" err="1"/>
              <a:t>impor</a:t>
            </a:r>
            <a:r>
              <a:rPr lang="en" altLang="zh-CN" sz="700" dirty="0"/>
              <a:t>- </a:t>
            </a:r>
            <a:r>
              <a:rPr lang="en" altLang="zh-CN" sz="700" dirty="0" err="1"/>
              <a:t>tant</a:t>
            </a:r>
            <a:r>
              <a:rPr lang="en" altLang="zh-CN" sz="700" dirty="0"/>
              <a:t> of these are the full build tests, integration regression tests, and performance tests in the mobile device lab. </a:t>
            </a:r>
            <a:endParaRPr lang="en" altLang="zh-CN" dirty="0"/>
          </a:p>
          <a:p>
            <a:r>
              <a:rPr lang="en" altLang="zh-CN" sz="700" dirty="0"/>
              <a:t>As mentioned in §2, alpha versions are built from the Mas- </a:t>
            </a:r>
            <a:r>
              <a:rPr lang="en" altLang="zh-CN" sz="700" dirty="0" err="1"/>
              <a:t>ter</a:t>
            </a:r>
            <a:r>
              <a:rPr lang="en" altLang="zh-CN" sz="700" dirty="0"/>
              <a:t> branch (twice a day for iOS and once a day for Android) and beta versions are built from the Release branch three times a day. Release of the alpha version of software is blocked if a certain percentage of tests fails. This happens very rarely. </a:t>
            </a:r>
          </a:p>
          <a:p>
            <a:endParaRPr lang="en" altLang="zh-CN" dirty="0"/>
          </a:p>
          <a:p>
            <a:r>
              <a:rPr lang="en" altLang="zh-CN" sz="700" i="1" dirty="0"/>
              <a:t>Manual testing </a:t>
            </a:r>
            <a:endParaRPr lang="en" altLang="zh-CN" dirty="0"/>
          </a:p>
          <a:p>
            <a:r>
              <a:rPr lang="en"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 altLang="zh-CN" dirty="0"/>
          </a:p>
          <a:p>
            <a:endParaRPr lang="en" altLang="zh-CN" dirty="0"/>
          </a:p>
          <a:p>
            <a:endParaRPr lang="en-US" altLang="zh-CN" dirty="0"/>
          </a:p>
          <a:p>
            <a:endParaRPr lang="zh-CN" altLang="en-US" dirty="0"/>
          </a:p>
        </p:txBody>
      </p:sp>
    </p:spTree>
    <p:extLst>
      <p:ext uri="{BB962C8B-B14F-4D97-AF65-F5344CB8AC3E}">
        <p14:creationId xmlns:p14="http://schemas.microsoft.com/office/powerpoint/2010/main" val="366775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 altLang="zh-CN" dirty="0">
              <a:hlinkClick r:id="rId3"/>
            </a:endParaRPr>
          </a:p>
          <a:p>
            <a:r>
              <a:rPr lang="en" altLang="zh-CN" dirty="0">
                <a:hlinkClick r:id="rId3"/>
              </a:rPr>
              <a:t>https://dzone.com/articles/continuous-testing-what-why-and-how</a:t>
            </a:r>
            <a:endParaRPr lang="en" altLang="zh-CN" dirty="0"/>
          </a:p>
          <a:p>
            <a:endParaRPr lang="en" altLang="zh-CN" dirty="0"/>
          </a:p>
          <a:p>
            <a:r>
              <a:rPr lang="en" altLang="zh-CN" sz="1200" b="1" i="0" kern="1200" dirty="0">
                <a:solidFill>
                  <a:schemeClr val="tx1"/>
                </a:solidFill>
                <a:effectLst/>
                <a:latin typeface="+mn-lt"/>
                <a:ea typeface="+mn-ea"/>
                <a:cs typeface="+mn-cs"/>
              </a:rPr>
              <a:t>7-Steps to Adopt Continuous Testing</a:t>
            </a:r>
          </a:p>
          <a:p>
            <a:r>
              <a:rPr lang="en" altLang="zh-CN" sz="1200" b="1" i="0" kern="1200" dirty="0">
                <a:solidFill>
                  <a:schemeClr val="tx1"/>
                </a:solidFill>
                <a:effectLst/>
                <a:latin typeface="+mn-lt"/>
                <a:ea typeface="+mn-ea"/>
                <a:cs typeface="+mn-cs"/>
              </a:rPr>
              <a:t>1. Define Tests Early, Even Before Writing Code!</a:t>
            </a:r>
          </a:p>
          <a:p>
            <a:r>
              <a:rPr lang="en"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 altLang="zh-CN" sz="1200" b="0" i="0" u="none" strike="noStrike" kern="1200" dirty="0">
                <a:solidFill>
                  <a:schemeClr val="tx1"/>
                </a:solidFill>
                <a:effectLst/>
                <a:latin typeface="+mn-lt"/>
                <a:ea typeface="+mn-ea"/>
                <a:cs typeface="+mn-cs"/>
                <a:hlinkClick r:id="rId4"/>
              </a:rPr>
              <a:t>Behavior-Driven Development (BDD)</a:t>
            </a:r>
            <a:r>
              <a:rPr lang="en" altLang="zh-CN" sz="1200" b="0" i="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hlinkClick r:id="rId5"/>
              </a:rPr>
              <a:t>Acceptance Test-Driven Development (ATDD)</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6"/>
              </a:rPr>
              <a:t>Model-Based Testing</a:t>
            </a:r>
            <a:r>
              <a:rPr lang="en" altLang="zh-CN" sz="1200" b="0" i="0" kern="1200" dirty="0">
                <a:solidFill>
                  <a:schemeClr val="tx1"/>
                </a:solidFill>
                <a:effectLst/>
                <a:latin typeface="+mn-lt"/>
                <a:ea typeface="+mn-ea"/>
                <a:cs typeface="+mn-cs"/>
              </a:rPr>
              <a:t> using tools like </a:t>
            </a:r>
            <a:r>
              <a:rPr lang="en" altLang="zh-CN" sz="1200" b="0" i="0" u="none" strike="noStrike" kern="1200" dirty="0">
                <a:solidFill>
                  <a:schemeClr val="tx1"/>
                </a:solidFill>
                <a:effectLst/>
                <a:latin typeface="+mn-lt"/>
                <a:ea typeface="+mn-ea"/>
                <a:cs typeface="+mn-cs"/>
                <a:hlinkClick r:id="rId7"/>
              </a:rPr>
              <a:t>cucumber/gherkin</a:t>
            </a:r>
            <a:r>
              <a:rPr lang="en" altLang="zh-CN" sz="1200" b="0" i="0" kern="1200" dirty="0">
                <a:solidFill>
                  <a:schemeClr val="tx1"/>
                </a:solidFill>
                <a:effectLst/>
                <a:latin typeface="+mn-lt"/>
                <a:ea typeface="+mn-ea"/>
                <a:cs typeface="+mn-cs"/>
              </a:rPr>
              <a:t>, and </a:t>
            </a:r>
            <a:r>
              <a:rPr lang="en" altLang="zh-CN" sz="1200" b="0" i="0" u="none" strike="noStrike" kern="1200" dirty="0">
                <a:solidFill>
                  <a:schemeClr val="tx1"/>
                </a:solidFill>
                <a:effectLst/>
                <a:latin typeface="+mn-lt"/>
                <a:ea typeface="+mn-ea"/>
                <a:cs typeface="+mn-cs"/>
                <a:hlinkClick r:id="rId8"/>
              </a:rPr>
              <a:t>CA Agile Requirements Designer</a:t>
            </a:r>
            <a:r>
              <a:rPr lang="en"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p>
          <a:p>
            <a:r>
              <a:rPr lang="en" altLang="zh-CN" sz="1200" b="1" i="0" kern="1200" dirty="0">
                <a:solidFill>
                  <a:schemeClr val="tx1"/>
                </a:solidFill>
                <a:effectLst/>
                <a:latin typeface="+mn-lt"/>
                <a:ea typeface="+mn-ea"/>
                <a:cs typeface="+mn-cs"/>
              </a:rPr>
              <a:t>2. Optimize Tests and Coverage</a:t>
            </a:r>
          </a:p>
          <a:p>
            <a:r>
              <a:rPr lang="en"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p>
          <a:p>
            <a:r>
              <a:rPr lang="en" altLang="zh-CN" sz="1200" b="0" i="0" kern="1200" dirty="0">
                <a:solidFill>
                  <a:schemeClr val="tx1"/>
                </a:solidFill>
                <a:effectLst/>
                <a:latin typeface="+mn-lt"/>
                <a:ea typeface="+mn-ea"/>
                <a:cs typeface="+mn-cs"/>
              </a:rPr>
              <a:t/>
            </a:r>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3. Shift-Left</a:t>
            </a:r>
          </a:p>
          <a:p>
            <a:r>
              <a:rPr lang="en"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 altLang="zh-CN" sz="1200" b="0" i="0" kern="1200" dirty="0" err="1">
                <a:solidFill>
                  <a:schemeClr val="tx1"/>
                </a:solidFill>
                <a:effectLst/>
                <a:latin typeface="+mn-lt"/>
                <a:ea typeface="+mn-ea"/>
                <a:cs typeface="+mn-cs"/>
              </a:rPr>
              <a:t>CoE</a:t>
            </a:r>
            <a:r>
              <a:rPr lang="en"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p>
          <a:p>
            <a:r>
              <a:rPr lang="en" altLang="zh-CN" sz="1200" b="0" i="0" kern="1200" dirty="0">
                <a:solidFill>
                  <a:schemeClr val="tx1"/>
                </a:solidFill>
                <a:effectLst/>
                <a:latin typeface="+mn-lt"/>
                <a:ea typeface="+mn-ea"/>
                <a:cs typeface="+mn-cs"/>
              </a:rPr>
              <a:t/>
            </a:r>
            <a:br>
              <a:rPr lang="en" altLang="zh-CN" sz="1200" b="0" i="0" kern="1200" dirty="0">
                <a:solidFill>
                  <a:schemeClr val="tx1"/>
                </a:solidFill>
                <a:effectLst/>
                <a:latin typeface="+mn-lt"/>
                <a:ea typeface="+mn-ea"/>
                <a:cs typeface="+mn-cs"/>
              </a:rPr>
            </a:br>
            <a:endParaRPr lang="en" altLang="zh-CN" sz="1200" b="0" i="0" kern="1200" dirty="0">
              <a:solidFill>
                <a:schemeClr val="tx1"/>
              </a:solidFill>
              <a:effectLst/>
              <a:latin typeface="+mn-lt"/>
              <a:ea typeface="+mn-ea"/>
              <a:cs typeface="+mn-cs"/>
            </a:endParaRPr>
          </a:p>
          <a:p>
            <a:r>
              <a:rPr lang="en" altLang="zh-CN" sz="1200" b="1" i="0" kern="1200" dirty="0">
                <a:solidFill>
                  <a:schemeClr val="tx1"/>
                </a:solidFill>
                <a:effectLst/>
                <a:latin typeface="+mn-lt"/>
                <a:ea typeface="+mn-ea"/>
                <a:cs typeface="+mn-cs"/>
              </a:rPr>
              <a:t>4. Provide Complete Test Environments</a:t>
            </a:r>
          </a:p>
          <a:p>
            <a:r>
              <a:rPr lang="en"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p>
          <a:p>
            <a:r>
              <a:rPr lang="en"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p>
          <a:p>
            <a:r>
              <a:rPr lang="en" altLang="zh-CN" sz="1200" b="0" i="0" kern="1200" dirty="0">
                <a:solidFill>
                  <a:schemeClr val="tx1"/>
                </a:solidFill>
                <a:effectLst/>
                <a:latin typeface="+mn-lt"/>
                <a:ea typeface="+mn-ea"/>
                <a:cs typeface="+mn-cs"/>
              </a:rPr>
              <a:t>Test data on demand – helps ensure teams can perform comprehensive tests with production-like data.</a:t>
            </a:r>
          </a:p>
          <a:p>
            <a:r>
              <a:rPr lang="en" altLang="zh-CN" sz="1200" b="0" i="0" kern="1200" dirty="0">
                <a:solidFill>
                  <a:schemeClr val="tx1"/>
                </a:solidFill>
                <a:effectLst/>
                <a:latin typeface="+mn-lt"/>
                <a:ea typeface="+mn-ea"/>
                <a:cs typeface="+mn-cs"/>
              </a:rPr>
              <a:t>Ephemeral environments – ready on demand, decommissioned after use.</a:t>
            </a:r>
          </a:p>
          <a:p>
            <a:r>
              <a:rPr lang="en" altLang="zh-CN" sz="1200" b="1" i="0" kern="1200" dirty="0">
                <a:solidFill>
                  <a:schemeClr val="tx1"/>
                </a:solidFill>
                <a:effectLst/>
                <a:latin typeface="+mn-lt"/>
                <a:ea typeface="+mn-ea"/>
                <a:cs typeface="+mn-cs"/>
              </a:rPr>
              <a:t>5. Get the Right Test Data</a:t>
            </a:r>
          </a:p>
          <a:p>
            <a:r>
              <a:rPr lang="en"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 altLang="zh-CN" sz="1200" b="0" i="0" u="none" strike="noStrike" kern="1200" dirty="0">
                <a:solidFill>
                  <a:schemeClr val="tx1"/>
                </a:solidFill>
                <a:effectLst/>
                <a:latin typeface="+mn-lt"/>
                <a:ea typeface="+mn-ea"/>
                <a:cs typeface="+mn-cs"/>
                <a:hlinkClick r:id="rId9"/>
              </a:rPr>
              <a:t>CA Test Data Manager</a:t>
            </a:r>
            <a:r>
              <a:rPr lang="en"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p>
          <a:p>
            <a:r>
              <a:rPr lang="en" altLang="zh-CN" sz="1200" b="1" i="0" kern="1200" dirty="0">
                <a:solidFill>
                  <a:schemeClr val="tx1"/>
                </a:solidFill>
                <a:effectLst/>
                <a:latin typeface="+mn-lt"/>
                <a:ea typeface="+mn-ea"/>
                <a:cs typeface="+mn-cs"/>
              </a:rPr>
              <a:t>6. Don’t Forget to Shift Right!</a:t>
            </a:r>
          </a:p>
          <a:p>
            <a:r>
              <a:rPr lang="en"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p>
          <a:p>
            <a:r>
              <a:rPr lang="en" altLang="zh-CN" sz="1200" b="0" i="0" kern="1200" dirty="0">
                <a:solidFill>
                  <a:schemeClr val="tx1"/>
                </a:solidFill>
                <a:effectLst/>
                <a:latin typeface="+mn-lt"/>
                <a:ea typeface="+mn-ea"/>
                <a:cs typeface="+mn-cs"/>
              </a:rPr>
              <a:t>Many of the nimblest companies like </a:t>
            </a:r>
            <a:r>
              <a:rPr lang="en" altLang="zh-CN" sz="1200" b="0" i="0" u="none" strike="noStrike" kern="1200" dirty="0">
                <a:solidFill>
                  <a:schemeClr val="tx1"/>
                </a:solidFill>
                <a:effectLst/>
                <a:latin typeface="+mn-lt"/>
                <a:ea typeface="+mn-ea"/>
                <a:cs typeface="+mn-cs"/>
                <a:hlinkClick r:id="rId10"/>
              </a:rPr>
              <a:t>Facebook</a:t>
            </a:r>
            <a:r>
              <a:rPr lang="en"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 altLang="zh-CN" sz="1200" b="0" i="0" u="none" strike="noStrike" kern="1200" dirty="0">
                <a:solidFill>
                  <a:schemeClr val="tx1"/>
                </a:solidFill>
                <a:effectLst/>
                <a:latin typeface="+mn-lt"/>
                <a:ea typeface="+mn-ea"/>
                <a:cs typeface="+mn-cs"/>
                <a:hlinkClick r:id="rId11"/>
              </a:rPr>
              <a:t>“must” for adopting DevOps practices</a:t>
            </a:r>
            <a:r>
              <a:rPr lang="en" altLang="zh-CN" sz="1200" b="0" i="0" kern="1200" dirty="0">
                <a:solidFill>
                  <a:schemeClr val="tx1"/>
                </a:solidFill>
                <a:effectLst/>
                <a:latin typeface="+mn-lt"/>
                <a:ea typeface="+mn-ea"/>
                <a:cs typeface="+mn-cs"/>
              </a:rPr>
              <a:t>.</a:t>
            </a:r>
          </a:p>
          <a:p>
            <a:r>
              <a:rPr lang="en" altLang="zh-CN" sz="1200" b="1" i="0" kern="1200" dirty="0">
                <a:solidFill>
                  <a:schemeClr val="tx1"/>
                </a:solidFill>
                <a:effectLst/>
                <a:latin typeface="+mn-lt"/>
                <a:ea typeface="+mn-ea"/>
                <a:cs typeface="+mn-cs"/>
              </a:rPr>
              <a:t>7. Use Data and Metrics to Continuously Improve</a:t>
            </a:r>
          </a:p>
          <a:p>
            <a:r>
              <a:rPr lang="en"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p>
          <a:p>
            <a:endParaRPr lang="zh-CN" altLang="en-US" dirty="0"/>
          </a:p>
        </p:txBody>
      </p:sp>
    </p:spTree>
    <p:extLst>
      <p:ext uri="{BB962C8B-B14F-4D97-AF65-F5344CB8AC3E}">
        <p14:creationId xmlns:p14="http://schemas.microsoft.com/office/powerpoint/2010/main" val="18508145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523421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hlinkClick r:id="rId3"/>
              </a:rPr>
              <a:t>链接：</a:t>
            </a:r>
            <a:r>
              <a:rPr lang="en-US" altLang="zh-CN" dirty="0">
                <a:hlinkClick r:id="rId3"/>
              </a:rPr>
              <a:t>https://www.jianshu.com/p/efd210735aed</a:t>
            </a:r>
            <a:endParaRPr lang="en-US" altLang="zh-CN" dirty="0"/>
          </a:p>
          <a:p>
            <a:pPr defTabSz="502097">
              <a:defRPr/>
            </a:pPr>
            <a:r>
              <a:rPr lang="zh-CN" altLang="en-US" dirty="0"/>
              <a:t>内容源自：</a:t>
            </a:r>
            <a:r>
              <a:rPr lang="zh-CN" altLang="en-US" sz="700" b="1" dirty="0"/>
              <a:t>整合三驾马车，</a:t>
            </a:r>
            <a:r>
              <a:rPr lang="en-US" altLang="zh-CN" sz="700" b="1" dirty="0"/>
              <a:t>Facebook</a:t>
            </a:r>
            <a:r>
              <a:rPr lang="zh-CN" altLang="en-US" sz="700" b="1" dirty="0"/>
              <a:t>距离腾讯还差一个头条</a:t>
            </a:r>
          </a:p>
          <a:p>
            <a:r>
              <a:rPr lang="en-US" altLang="zh-CN" dirty="0"/>
              <a:t>1</a:t>
            </a:r>
            <a:r>
              <a:rPr lang="zh-CN" altLang="en-US" dirty="0"/>
              <a:t>、</a:t>
            </a:r>
            <a:r>
              <a:rPr lang="en-US" altLang="zh-CN" sz="700" dirty="0"/>
              <a:t>Facebook</a:t>
            </a:r>
            <a:r>
              <a:rPr lang="zh-CN" altLang="en-US" sz="700" dirty="0"/>
              <a:t>今天有竞争力的产品，很多都是收购而言，被整合的三驾马车有两个都是：</a:t>
            </a:r>
            <a:r>
              <a:rPr lang="en-US" altLang="zh-CN" sz="700" dirty="0" err="1"/>
              <a:t>WhatsApp</a:t>
            </a:r>
            <a:r>
              <a:rPr lang="zh-CN" altLang="en-US" sz="700" dirty="0"/>
              <a:t>和</a:t>
            </a:r>
            <a:r>
              <a:rPr lang="en-US" altLang="zh-CN" sz="700" dirty="0"/>
              <a:t>Ins</a:t>
            </a:r>
            <a:r>
              <a:rPr lang="zh-CN" altLang="en-US" sz="700" dirty="0"/>
              <a:t>。它没有腾讯的赛马机制，所以可以孵化出微信，微信支付、微信红包，等等。</a:t>
            </a:r>
            <a:r>
              <a:rPr lang="en-US" altLang="zh-CN" sz="700" dirty="0"/>
              <a:t>Facebook</a:t>
            </a:r>
            <a:r>
              <a:rPr lang="zh-CN" altLang="en-US" sz="700" dirty="0"/>
              <a:t>折腾过 </a:t>
            </a:r>
            <a:r>
              <a:rPr lang="en-US" altLang="zh-CN" sz="700" dirty="0" err="1"/>
              <a:t>GraphSearch</a:t>
            </a:r>
            <a:r>
              <a:rPr lang="zh-CN" altLang="en-US" sz="700" dirty="0"/>
              <a:t>（社交图谱搜索）、</a:t>
            </a:r>
            <a:r>
              <a:rPr lang="en-US" altLang="zh-CN" sz="700" dirty="0"/>
              <a:t>Facebook Home</a:t>
            </a:r>
            <a:r>
              <a:rPr lang="zh-CN" altLang="en-US" sz="700" dirty="0"/>
              <a:t>（一个主题系统）等失败产品，没有一个成功的，相对于腾讯产品的眼花缭乱而言，</a:t>
            </a:r>
            <a:r>
              <a:rPr lang="en-US" altLang="zh-CN" sz="700" dirty="0"/>
              <a:t>Facebook</a:t>
            </a:r>
            <a:r>
              <a:rPr lang="zh-CN" altLang="en-US" sz="700" dirty="0"/>
              <a:t>乏善可陈。</a:t>
            </a:r>
            <a:endParaRPr lang="en-US" altLang="zh-CN" sz="700" dirty="0"/>
          </a:p>
          <a:p>
            <a:r>
              <a:rPr lang="en-US" altLang="zh-CN" sz="700" dirty="0"/>
              <a:t>2</a:t>
            </a:r>
            <a:r>
              <a:rPr lang="zh-CN" altLang="en-US" sz="700" dirty="0"/>
              <a:t>、虽然 </a:t>
            </a:r>
            <a:r>
              <a:rPr lang="en-US" altLang="zh-CN" sz="700" dirty="0"/>
              <a:t>Facebook </a:t>
            </a:r>
            <a:r>
              <a:rPr lang="zh-CN" altLang="en-US" sz="700" dirty="0"/>
              <a:t>有开发者生态，不过却更多是技术产品层面的开放，而不是腾讯这种组织架构上的商业生态，通过将半条命交出去的策略，腾讯在开放生态的构建上比 </a:t>
            </a:r>
            <a:r>
              <a:rPr lang="en-US" altLang="zh-CN" sz="700" dirty="0"/>
              <a:t>Facebook </a:t>
            </a:r>
            <a:r>
              <a:rPr lang="zh-CN" altLang="en-US" sz="700" dirty="0"/>
              <a:t>高出一个维度，进而效果更明显，收获了大量的上市公司获得了财务回报，更重要的是，打开了想象空间，不只是一家社交公司，而是一家以连接能力驱动的商业公司，正在向产业互联网等领域纵深，虽然充满不确定性，但却比</a:t>
            </a:r>
            <a:r>
              <a:rPr lang="en-US" altLang="zh-CN" sz="700" dirty="0"/>
              <a:t>Facebook</a:t>
            </a:r>
            <a:r>
              <a:rPr lang="zh-CN" altLang="en-US" sz="700" dirty="0"/>
              <a:t>能做的事儿更多。</a:t>
            </a:r>
            <a:endParaRPr lang="en-US" altLang="zh-CN" sz="700" dirty="0"/>
          </a:p>
          <a:p>
            <a:r>
              <a:rPr lang="en-US" altLang="zh-CN" sz="700" dirty="0"/>
              <a:t>3</a:t>
            </a:r>
            <a:r>
              <a:rPr lang="zh-CN" altLang="en-US" sz="700" dirty="0"/>
              <a:t>、社交与内容不分家，内容平台在社交化，社交平台都在做内容，用户来了要有东西给他们消费，社交一定不是孤立的，而是要有东西承载的，我们聊天，还得有话题。腾讯这些年在泛娱乐和大内容上都有广泛布局，在音乐、视频、游戏、动漫、文学、阅读、电影等领域遍地开花，在社交帝国上构建内容王国；定位于内容平台的字节跳动也在</a:t>
            </a:r>
            <a:r>
              <a:rPr lang="en-US" altLang="zh-CN" sz="700" dirty="0"/>
              <a:t>BAT</a:t>
            </a:r>
            <a:r>
              <a:rPr lang="zh-CN" altLang="en-US" sz="700" dirty="0"/>
              <a:t>外有了自己的根据地。</a:t>
            </a:r>
            <a:r>
              <a:rPr lang="en-US" altLang="zh-CN" sz="700" dirty="0"/>
              <a:t>Facebook</a:t>
            </a:r>
            <a:r>
              <a:rPr lang="zh-CN" altLang="en-US" sz="700" dirty="0"/>
              <a:t>却几无建树。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670307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小扎已竭尽全力，但重返中国可能性不大，</a:t>
            </a:r>
            <a:r>
              <a:rPr lang="en-US" altLang="zh-CN" dirty="0" smtClean="0"/>
              <a:t>Facebook</a:t>
            </a:r>
            <a:r>
              <a:rPr lang="zh-CN" altLang="en-US" dirty="0" smtClean="0"/>
              <a:t>进入中国，有三个方面的要求不可避免：</a:t>
            </a:r>
            <a:endParaRPr lang="en-US" altLang="zh-CN" dirty="0" smtClean="0"/>
          </a:p>
          <a:p>
            <a:r>
              <a:rPr lang="en-US" altLang="zh-CN" dirty="0" smtClean="0"/>
              <a:t>1</a:t>
            </a:r>
            <a:r>
              <a:rPr lang="zh-CN" altLang="en-US" dirty="0" smtClean="0"/>
              <a:t>、服务器设在中国境内；</a:t>
            </a:r>
            <a:endParaRPr lang="en-US" altLang="zh-CN" dirty="0" smtClean="0"/>
          </a:p>
          <a:p>
            <a:r>
              <a:rPr lang="en-US" altLang="zh-CN" dirty="0" smtClean="0"/>
              <a:t>2</a:t>
            </a:r>
            <a:r>
              <a:rPr lang="zh-CN" altLang="en-US" dirty="0" smtClean="0"/>
              <a:t>、与中国企业合资</a:t>
            </a:r>
            <a:endParaRPr lang="en-US" altLang="zh-CN" dirty="0" smtClean="0"/>
          </a:p>
          <a:p>
            <a:r>
              <a:rPr lang="en-US" altLang="zh-CN" dirty="0" smtClean="0"/>
              <a:t>3</a:t>
            </a:r>
            <a:r>
              <a:rPr lang="zh-CN" altLang="en-US" dirty="0" smtClean="0"/>
              <a:t>、</a:t>
            </a:r>
            <a:r>
              <a:rPr lang="en-US" altLang="zh-CN" dirty="0" smtClean="0"/>
              <a:t>Facebook</a:t>
            </a:r>
            <a:r>
              <a:rPr lang="zh-CN" altLang="en-US" dirty="0" smtClean="0"/>
              <a:t>内部自建审查系统。</a:t>
            </a:r>
            <a:endParaRPr lang="en-US" altLang="zh-CN" dirty="0" smtClean="0"/>
          </a:p>
          <a:p>
            <a:r>
              <a:rPr lang="zh-CN" altLang="en-US" dirty="0" smtClean="0"/>
              <a:t>目前看来难度很大。即使能进入中国市场，可能也只能局限于有外国友人的高端用户。很难再中国复制美国的成功。</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573704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https://www.jianshu.com/p/741783b0ec16</a:t>
            </a:r>
            <a:endParaRPr lang="en-US" altLang="zh-CN" dirty="0"/>
          </a:p>
          <a:p>
            <a:pPr defTabSz="502097">
              <a:defRPr/>
            </a:pPr>
            <a:r>
              <a:rPr lang="zh-CN" altLang="en-US" sz="700" b="1" dirty="0"/>
              <a:t>社交出海的意外、跌宕与突围</a:t>
            </a:r>
            <a:endParaRPr lang="en-US" altLang="zh-CN" sz="700" b="1" dirty="0"/>
          </a:p>
          <a:p>
            <a:pPr defTabSz="502097">
              <a:defRPr/>
            </a:pPr>
            <a:r>
              <a:rPr lang="zh-CN" altLang="en-US" sz="700" dirty="0"/>
              <a:t>全球化是历史的必然选择，但面临国际形势、宗教习俗、法律法规等因素的制约。很多人把出海贴上“掘金”的标签</a:t>
            </a:r>
            <a:endParaRPr lang="zh-CN" altLang="en-US" sz="700" b="1" dirty="0"/>
          </a:p>
          <a:p>
            <a:r>
              <a:rPr lang="zh-CN" altLang="en-US" sz="700" dirty="0"/>
              <a:t>对于互联网公司来讲，规模性的全球化是从 </a:t>
            </a:r>
            <a:r>
              <a:rPr lang="en-US" altLang="zh-CN" sz="700" dirty="0"/>
              <a:t>2008 </a:t>
            </a:r>
            <a:r>
              <a:rPr lang="zh-CN" altLang="en-US" sz="700" dirty="0"/>
              <a:t>年开始的，历经两次浪潮。</a:t>
            </a:r>
          </a:p>
          <a:p>
            <a:r>
              <a:rPr lang="zh-CN" altLang="en-US" sz="700" dirty="0"/>
              <a:t>第一次出海浪潮是从 </a:t>
            </a:r>
            <a:r>
              <a:rPr lang="en-US" altLang="zh-CN" sz="700" dirty="0"/>
              <a:t>2008-2016 </a:t>
            </a:r>
            <a:r>
              <a:rPr lang="zh-CN" altLang="en-US" sz="700" dirty="0"/>
              <a:t>年，以工具类产品出海为主。</a:t>
            </a:r>
          </a:p>
          <a:p>
            <a:r>
              <a:rPr lang="zh-CN" altLang="en-US" sz="700" dirty="0"/>
              <a:t>第二次是内容出海，从 </a:t>
            </a:r>
            <a:r>
              <a:rPr lang="en-US" altLang="zh-CN" sz="700" dirty="0"/>
              <a:t>2016 </a:t>
            </a:r>
            <a:r>
              <a:rPr lang="zh-CN" altLang="en-US" sz="700" dirty="0"/>
              <a:t>年开始至今，这次出海浪潮以社交、直播、短视频等内容类产品为主。</a:t>
            </a:r>
            <a:endParaRPr lang="en-US" altLang="zh-CN" sz="700" dirty="0"/>
          </a:p>
          <a:p>
            <a:r>
              <a:rPr lang="zh-CN" altLang="en-US" sz="700" dirty="0"/>
              <a:t>互联网的出现其实并没有催生人类新的需求，更多的是通过互联网这个工具，提高满足需求的效率，比如衣食住行和人类的刚需</a:t>
            </a:r>
            <a:r>
              <a:rPr lang="en-US" altLang="zh-CN" sz="700" dirty="0"/>
              <a:t>——</a:t>
            </a:r>
            <a:r>
              <a:rPr lang="zh-CN" altLang="en-US" sz="700" dirty="0"/>
              <a:t>社交。</a:t>
            </a:r>
          </a:p>
          <a:p>
            <a:r>
              <a:rPr lang="zh-CN" altLang="en-US" sz="700" dirty="0"/>
              <a:t>我们可以简单地将社交产品分为两大类</a:t>
            </a:r>
            <a:r>
              <a:rPr lang="en-US" altLang="zh-CN" sz="700" dirty="0"/>
              <a:t>——</a:t>
            </a:r>
            <a:r>
              <a:rPr lang="zh-CN" altLang="en-US" sz="700" dirty="0"/>
              <a:t>熟人社交和陌生人社交。</a:t>
            </a:r>
            <a:br>
              <a:rPr lang="zh-CN" altLang="en-US" sz="700" dirty="0"/>
            </a:br>
            <a:r>
              <a:rPr lang="zh-CN" altLang="en-US" sz="700" dirty="0"/>
              <a:t>在熟人社交领域除了中国的微信以外，其他国家被一个公司的三个产品（</a:t>
            </a:r>
            <a:r>
              <a:rPr lang="en-US" altLang="zh-CN" sz="700" dirty="0" err="1"/>
              <a:t>WhatsApp</a:t>
            </a:r>
            <a:r>
              <a:rPr lang="zh-CN" altLang="en-US" sz="700" dirty="0"/>
              <a:t>、</a:t>
            </a:r>
            <a:r>
              <a:rPr lang="en-US" altLang="zh-CN" sz="700" dirty="0"/>
              <a:t>Facebook</a:t>
            </a:r>
            <a:r>
              <a:rPr lang="zh-CN" altLang="en-US" sz="700" dirty="0"/>
              <a:t>、</a:t>
            </a:r>
            <a:r>
              <a:rPr lang="en-US" altLang="zh-CN" sz="700" dirty="0"/>
              <a:t>Instagram</a:t>
            </a:r>
            <a:r>
              <a:rPr lang="zh-CN" altLang="en-US" sz="700" dirty="0"/>
              <a:t>）垄断。</a:t>
            </a:r>
            <a:endParaRPr lang="en-US" altLang="zh-CN" sz="700" dirty="0"/>
          </a:p>
          <a:p>
            <a:r>
              <a:rPr lang="zh-CN" altLang="en-US" sz="700" dirty="0"/>
              <a:t>根据 </a:t>
            </a:r>
            <a:r>
              <a:rPr lang="en-US" altLang="zh-CN" sz="700" dirty="0" err="1"/>
              <a:t>AppAnnie</a:t>
            </a:r>
            <a:r>
              <a:rPr lang="en-US" altLang="zh-CN" sz="700" dirty="0"/>
              <a:t> </a:t>
            </a:r>
            <a:r>
              <a:rPr lang="zh-CN" altLang="en-US" sz="700" dirty="0"/>
              <a:t>最近的下载和付费榜单，可以得出两点结论。第一是大部分的地区，比如发达国家，英国、美国、澳洲，主要的市场还是被美国的产品所垄断。第二是中国的互联网产品经过这几年的快速发展，已经在部分地区打破了美国人的垄断地位，比如在印尼，东南亚、中东这些地区，中国的产品已经名列前茅</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342616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3253235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66879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97052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a:p>
        </p:txBody>
      </p:sp>
      <p:sp>
        <p:nvSpPr>
          <p:cNvPr id="13" name="日期占位符 12"/>
          <p:cNvSpPr>
            <a:spLocks noGrp="1"/>
          </p:cNvSpPr>
          <p:nvPr>
            <p:ph type="dt" sz="half" idx="10"/>
          </p:nvPr>
        </p:nvSpPr>
        <p:spPr/>
        <p:txBody>
          <a:bodyPr/>
          <a:lstStyle/>
          <a:p>
            <a:fld id="{1D8BD707-D9CF-40AE-B4C6-C98DA3205C09}" type="datetimeFigureOut">
              <a:rPr lang="en-US" smtClean="0"/>
              <a:t>10/29/2019</a:t>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t>10/29/2019</a:t>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t>10/29/2019</a:t>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t>10/29/2019</a:t>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t>‹#›</a:t>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10/29/2019</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tflix/SimianArmy/wiki/Chaos-Monkey"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plumbr.eu/"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qcon.infoq.cn/2018/shanghai/"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a:t>
            </a:r>
            <a:r>
              <a:rPr lang="zh-CN" altLang="en-US" sz="6000" dirty="0" smtClean="0"/>
              <a:t>控制权</a:t>
            </a:r>
            <a:r>
              <a:rPr lang="en-US" altLang="zh-CN" sz="6000" dirty="0" smtClean="0"/>
              <a:t>—</a:t>
            </a:r>
            <a:r>
              <a:rPr lang="zh-CN" altLang="en-US" sz="6000" dirty="0" smtClean="0"/>
              <a:t>朕即国家</a:t>
            </a:r>
            <a:endParaRPr lang="zh-CN" altLang="en-US" sz="6000" dirty="0"/>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smtClean="0"/>
              <a:t>扎克伯格是</a:t>
            </a:r>
            <a:r>
              <a:rPr lang="en-US" altLang="zh-CN" sz="3600" b="1" dirty="0" smtClean="0"/>
              <a:t>Facebook</a:t>
            </a:r>
            <a:r>
              <a:rPr lang="zh-CN" altLang="en-US" sz="3600" b="1" dirty="0" smtClean="0"/>
              <a:t>的灵魂，在</a:t>
            </a:r>
            <a:r>
              <a:rPr lang="en-US" altLang="zh-CN" sz="3600" b="1" dirty="0" smtClean="0"/>
              <a:t>Facebook</a:t>
            </a:r>
            <a:r>
              <a:rPr lang="zh-CN" altLang="en-US" sz="3600" b="1" dirty="0" smtClean="0"/>
              <a:t>发展的每个阶段，都烙着扎克伯格的个人印记。</a:t>
            </a:r>
            <a:endParaRPr lang="en-US" altLang="zh-CN" sz="3600" b="1" dirty="0" smtClean="0"/>
          </a:p>
          <a:p>
            <a:pPr>
              <a:lnSpc>
                <a:spcPct val="150000"/>
              </a:lnSpc>
            </a:pPr>
            <a:r>
              <a:rPr lang="zh-CN" altLang="en-US" sz="3600" b="1" dirty="0" smtClean="0"/>
              <a:t>和乔布斯一样，扎克伯格在消费者有更多选择和话语权的世界中对自己的远见深信不疑。</a:t>
            </a:r>
            <a:endParaRPr lang="en-US" altLang="zh-CN" sz="3600" b="1" dirty="0" smtClean="0"/>
          </a:p>
          <a:p>
            <a:pPr>
              <a:lnSpc>
                <a:spcPct val="150000"/>
              </a:lnSpc>
            </a:pPr>
            <a:endParaRPr lang="en-US" altLang="zh-CN" sz="3600" b="1" dirty="0"/>
          </a:p>
          <a:p>
            <a:pPr>
              <a:lnSpc>
                <a:spcPct val="150000"/>
              </a:lnSpc>
            </a:pPr>
            <a:r>
              <a:rPr lang="en-US" altLang="zh-CN" sz="3600" b="1" dirty="0" smtClean="0"/>
              <a:t>Facebook</a:t>
            </a:r>
            <a:r>
              <a:rPr lang="zh-CN" altLang="en-US" sz="3600" b="1" dirty="0" smtClean="0"/>
              <a:t>的每次以重大决策都是扎克伯格决定的，他甚至不用得到其他成员的同意，可自行决定一项重要的决策。</a:t>
            </a:r>
            <a:endParaRPr lang="en-US" altLang="zh-CN" sz="3600" b="1" dirty="0" smtClean="0"/>
          </a:p>
          <a:p>
            <a:pPr>
              <a:lnSpc>
                <a:spcPct val="150000"/>
              </a:lnSpc>
            </a:pPr>
            <a:endParaRPr lang="en-US" altLang="zh-CN" sz="3600" b="1" dirty="0" smtClean="0"/>
          </a:p>
          <a:p>
            <a:pPr>
              <a:lnSpc>
                <a:spcPct val="150000"/>
              </a:lnSpc>
            </a:pPr>
            <a:r>
              <a:rPr lang="zh-CN" altLang="en-US" sz="3600" b="1" dirty="0" smtClean="0"/>
              <a:t>在</a:t>
            </a:r>
            <a:r>
              <a:rPr lang="en-US" altLang="zh-CN" sz="3600" b="1" dirty="0" err="1" smtClean="0"/>
              <a:t>facebook</a:t>
            </a:r>
            <a:r>
              <a:rPr lang="zh-CN" altLang="en-US" sz="3600" b="1" dirty="0" smtClean="0"/>
              <a:t>内部，扎克伯格就像是一名皇帝，拥有绝对权威。</a:t>
            </a:r>
            <a:endParaRPr lang="en-US" altLang="zh-CN" sz="3600" b="1" dirty="0" smtClean="0"/>
          </a:p>
          <a:p>
            <a:pPr>
              <a:lnSpc>
                <a:spcPct val="150000"/>
              </a:lnSpc>
            </a:pPr>
            <a:endParaRPr lang="en-US" altLang="zh-CN" sz="3600" b="1" dirty="0"/>
          </a:p>
          <a:p>
            <a:pPr>
              <a:lnSpc>
                <a:spcPct val="150000"/>
              </a:lnSpc>
            </a:pPr>
            <a:r>
              <a:rPr lang="zh-CN" altLang="en-US" sz="3600" b="1" dirty="0" smtClean="0"/>
              <a:t>在成长快速的企业里，领袖应该带着霸气。</a:t>
            </a:r>
            <a:endParaRPr lang="en-US" altLang="zh-CN" sz="3600" b="1" dirty="0"/>
          </a:p>
        </p:txBody>
      </p:sp>
      <p:pic>
        <p:nvPicPr>
          <p:cNvPr id="4" name="图片 3"/>
          <p:cNvPicPr>
            <a:picLocks noChangeAspect="1"/>
          </p:cNvPicPr>
          <p:nvPr/>
        </p:nvPicPr>
        <p:blipFill>
          <a:blip r:embed="rId3"/>
          <a:stretch>
            <a:fillRect/>
          </a:stretch>
        </p:blipFill>
        <p:spPr>
          <a:xfrm>
            <a:off x="16643785" y="6416675"/>
            <a:ext cx="2438400" cy="3195145"/>
          </a:xfrm>
          <a:prstGeom prst="rect">
            <a:avLst/>
          </a:prstGeom>
        </p:spPr>
      </p:pic>
      <p:pic>
        <p:nvPicPr>
          <p:cNvPr id="5" name="图片 4"/>
          <p:cNvPicPr>
            <a:picLocks noChangeAspect="1"/>
          </p:cNvPicPr>
          <p:nvPr/>
        </p:nvPicPr>
        <p:blipFill>
          <a:blip r:embed="rId4"/>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p>
        </p:txBody>
      </p:sp>
      <p:sp>
        <p:nvSpPr>
          <p:cNvPr id="3" name="文本占位符 2"/>
          <p:cNvSpPr>
            <a:spLocks noGrp="1"/>
          </p:cNvSpPr>
          <p:nvPr>
            <p:ph type="body" idx="1"/>
          </p:nvPr>
        </p:nvSpPr>
        <p:spPr>
          <a:xfrm>
            <a:off x="1005204" y="2649061"/>
            <a:ext cx="18093691" cy="5416868"/>
          </a:xfrm>
        </p:spPr>
        <p:txBody>
          <a:bodyPr/>
          <a:lstStyle/>
          <a:p>
            <a:r>
              <a:rPr lang="en-US" altLang="zh-CN" sz="4400" dirty="0" smtClean="0"/>
              <a:t>Facebook</a:t>
            </a:r>
            <a:r>
              <a:rPr lang="zh-CN" altLang="en-US" sz="4400" dirty="0" smtClean="0"/>
              <a:t>人口数量仅次于中国和印度，成为全球第三大“国家”，并且“建立在时间和疆域上没有界限的帝国”</a:t>
            </a:r>
            <a:endParaRPr lang="en-US" altLang="zh-CN" sz="4400" dirty="0" smtClean="0"/>
          </a:p>
          <a:p>
            <a:endParaRPr lang="en-US" altLang="zh-CN" sz="4400" dirty="0"/>
          </a:p>
          <a:p>
            <a:endParaRPr lang="en-US" altLang="zh-CN" sz="4400" dirty="0" smtClean="0"/>
          </a:p>
          <a:p>
            <a:r>
              <a:rPr lang="zh-CN" altLang="en-US" sz="4400" dirty="0" smtClean="0"/>
              <a:t>“</a:t>
            </a:r>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r>
              <a:rPr lang="zh-CN" altLang="en-US" sz="4400" dirty="0" smtClean="0"/>
              <a:t>”</a:t>
            </a:r>
            <a:endParaRPr lang="en-US" altLang="zh-CN" sz="4400" dirty="0" smtClean="0"/>
          </a:p>
          <a:p>
            <a:endParaRPr lang="en-US" altLang="zh-CN" sz="4400" dirty="0"/>
          </a:p>
          <a:p>
            <a:r>
              <a:rPr lang="en-US" altLang="zh-CN" sz="4400" dirty="0" smtClean="0"/>
              <a:t>                         -----</a:t>
            </a:r>
            <a:r>
              <a:rPr lang="zh-CN" altLang="en-US" sz="4400" dirty="0" smtClean="0"/>
              <a:t>美国</a:t>
            </a:r>
            <a:r>
              <a:rPr lang="en-US" altLang="zh-CN" sz="4400" dirty="0" smtClean="0"/>
              <a:t>《</a:t>
            </a:r>
            <a:r>
              <a:rPr lang="zh-CN" altLang="en-US" sz="4400" dirty="0"/>
              <a:t>时代</a:t>
            </a:r>
            <a:r>
              <a:rPr lang="en-US" altLang="zh-CN" sz="4400" dirty="0" smtClean="0"/>
              <a:t>》</a:t>
            </a:r>
            <a:r>
              <a:rPr lang="zh-CN" altLang="en-US" sz="4400" dirty="0" smtClean="0"/>
              <a:t>杂志</a:t>
            </a:r>
            <a:r>
              <a:rPr lang="en-US" altLang="zh-CN" sz="4400" dirty="0" smtClean="0"/>
              <a:t>2010</a:t>
            </a:r>
            <a:r>
              <a:rPr lang="zh-CN" altLang="en-US" sz="4400" dirty="0" smtClean="0"/>
              <a:t>年风云人物 </a:t>
            </a:r>
            <a:endParaRPr lang="en-US" altLang="zh-CN" sz="4400" dirty="0" smtClean="0"/>
          </a:p>
        </p:txBody>
      </p:sp>
      <p:pic>
        <p:nvPicPr>
          <p:cNvPr id="4" name="图片 3"/>
          <p:cNvPicPr>
            <a:picLocks noChangeAspect="1"/>
          </p:cNvPicPr>
          <p:nvPr/>
        </p:nvPicPr>
        <p:blipFill>
          <a:blip r:embed="rId3"/>
          <a:stretch>
            <a:fillRect/>
          </a:stretch>
        </p:blipFill>
        <p:spPr>
          <a:xfrm>
            <a:off x="15995650" y="6645275"/>
            <a:ext cx="2819400" cy="3947160"/>
          </a:xfrm>
          <a:prstGeom prst="rect">
            <a:avLst/>
          </a:prstGeom>
        </p:spPr>
      </p:pic>
    </p:spTree>
    <p:extLst>
      <p:ext uri="{BB962C8B-B14F-4D97-AF65-F5344CB8AC3E}">
        <p14:creationId xmlns:p14="http://schemas.microsoft.com/office/powerpoint/2010/main" val="418188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dirty="0" smtClean="0">
                <a:solidFill>
                  <a:srgbClr val="FFC000"/>
                </a:solidFill>
                <a:latin typeface="微软雅黑" panose="020B0503020204020204" pitchFamily="34" charset="-122"/>
                <a:ea typeface="微软雅黑" panose="020B0503020204020204" pitchFamily="34" charset="-122"/>
              </a:rPr>
              <a:t>：</a:t>
            </a:r>
            <a:r>
              <a:rPr lang="zh-CN" altLang="en-US" sz="4000" kern="1200" dirty="0" smtClean="0">
                <a:solidFill>
                  <a:srgbClr val="FFC000"/>
                </a:solidFill>
              </a:rPr>
              <a:t>解决</a:t>
            </a:r>
            <a:r>
              <a:rPr lang="en-US" altLang="zh-CN" sz="4000" kern="1200" dirty="0" smtClean="0">
                <a:solidFill>
                  <a:srgbClr val="FFC000"/>
                </a:solidFill>
              </a:rPr>
              <a:t>Facebook</a:t>
            </a:r>
            <a:r>
              <a:rPr lang="zh-CN" altLang="en-US" sz="4000" kern="1200" dirty="0" smtClean="0">
                <a:solidFill>
                  <a:srgbClr val="FFC000"/>
                </a:solidFill>
              </a:rPr>
              <a:t>的重要</a:t>
            </a:r>
            <a:r>
              <a:rPr lang="zh-CN" altLang="en-US" sz="4000" kern="1200" dirty="0">
                <a:solidFill>
                  <a:srgbClr val="FFC000"/>
                </a:solidFill>
              </a:rPr>
              <a:t>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extLst>
      <p:ext uri="{BB962C8B-B14F-4D97-AF65-F5344CB8AC3E}">
        <p14:creationId xmlns:p14="http://schemas.microsoft.com/office/powerpoint/2010/main" val="261824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a:t>
            </a:r>
            <a:r>
              <a:rPr lang="zh-CN" altLang="en-US" sz="6600" dirty="0" smtClean="0">
                <a:latin typeface="微软雅黑"/>
                <a:ea typeface="微软雅黑"/>
                <a:cs typeface="Calibri Light"/>
              </a:rPr>
              <a:t>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3"/>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p>
            <a:p>
              <a:r>
                <a:rPr lang="zh-CN" altLang="en-US" sz="2800" dirty="0">
                  <a:solidFill>
                    <a:srgbClr val="FFC000"/>
                  </a:solidFill>
                  <a:latin typeface="微软雅黑"/>
                  <a:ea typeface="微软雅黑"/>
                  <a:cs typeface="Segoe UI"/>
                </a:rPr>
                <a:t>Open Graph</a:t>
              </a: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p>
            <a:p>
              <a:r>
                <a:rPr lang="zh-CN" altLang="en-US" sz="2800" dirty="0">
                  <a:solidFill>
                    <a:srgbClr val="FFC000"/>
                  </a:solidFill>
                  <a:latin typeface="微软雅黑"/>
                  <a:ea typeface="微软雅黑"/>
                  <a:cs typeface="Segoe UI"/>
                </a:rPr>
                <a:t> Graph Search</a:t>
              </a: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p>
          </p:txBody>
        </p:sp>
      </p:gr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让网站有趣比赚钱更重要，有趣和酷是</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smtClean="0">
                <a:solidFill>
                  <a:schemeClr val="bg1"/>
                </a:solidFill>
              </a:rPr>
              <a:t>Facebook</a:t>
            </a:r>
            <a:r>
              <a:rPr lang="zh-CN" altLang="en-US" sz="3600" b="0" dirty="0" smtClean="0">
                <a:solidFill>
                  <a:schemeClr val="bg1"/>
                </a:solidFill>
              </a:rPr>
              <a:t>的开发者大会</a:t>
            </a:r>
            <a:endParaRPr lang="en-US" altLang="zh-CN" sz="3600" b="0" dirty="0" smtClean="0">
              <a:solidFill>
                <a:schemeClr val="bg1"/>
              </a:solidFill>
            </a:endParaRPr>
          </a:p>
          <a:p>
            <a:pPr>
              <a:lnSpc>
                <a:spcPct val="150000"/>
              </a:lnSpc>
            </a:pPr>
            <a:r>
              <a:rPr lang="en-US" altLang="zh-CN" sz="3600" b="0" dirty="0" smtClean="0">
                <a:solidFill>
                  <a:schemeClr val="bg1"/>
                </a:solidFill>
              </a:rPr>
              <a:t>2007</a:t>
            </a:r>
            <a:r>
              <a:rPr lang="zh-CN" altLang="en-US" sz="3600" b="0" dirty="0" smtClean="0">
                <a:solidFill>
                  <a:schemeClr val="bg1"/>
                </a:solidFill>
              </a:rPr>
              <a:t>年，为了更好的推广</a:t>
            </a:r>
            <a:r>
              <a:rPr lang="en-US" altLang="zh-CN" sz="3600" b="0" dirty="0" smtClean="0">
                <a:solidFill>
                  <a:schemeClr val="bg1"/>
                </a:solidFill>
              </a:rPr>
              <a:t>Facebook</a:t>
            </a:r>
            <a:r>
              <a:rPr lang="zh-CN" altLang="en-US" sz="3600" b="0" dirty="0" smtClean="0">
                <a:solidFill>
                  <a:schemeClr val="bg1"/>
                </a:solidFill>
              </a:rPr>
              <a:t>的平台战略，需要举办一场声势浩大的发布会对外宣称自己的想法，这场发布会称为：</a:t>
            </a:r>
            <a:r>
              <a:rPr lang="en-US" altLang="zh-CN" sz="3600" b="0" dirty="0" smtClean="0">
                <a:solidFill>
                  <a:schemeClr val="bg1"/>
                </a:solidFill>
              </a:rPr>
              <a:t>F8</a:t>
            </a:r>
            <a:r>
              <a:rPr lang="zh-CN" altLang="en-US" sz="3600" b="0" dirty="0" smtClean="0">
                <a:solidFill>
                  <a:schemeClr val="bg1"/>
                </a:solidFill>
              </a:rPr>
              <a:t>开发者大会，以后每年召开一次。</a:t>
            </a:r>
            <a:endParaRPr lang="en-US" altLang="zh-CN" sz="3600" b="0" dirty="0" smtClean="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smtClean="0">
              <a:solidFill>
                <a:schemeClr val="bg1"/>
              </a:solidFill>
            </a:endParaRPr>
          </a:p>
          <a:p>
            <a:pPr>
              <a:lnSpc>
                <a:spcPct val="150000"/>
              </a:lnSpc>
            </a:pPr>
            <a:r>
              <a:rPr lang="zh-CN" altLang="en-US" sz="3600" dirty="0" smtClean="0"/>
              <a:t>为啥叫</a:t>
            </a:r>
            <a:r>
              <a:rPr lang="en-US" altLang="zh-CN" sz="3600" dirty="0" smtClean="0"/>
              <a:t>F8??</a:t>
            </a:r>
            <a:endParaRPr lang="en-US" altLang="zh-CN" sz="3600" dirty="0"/>
          </a:p>
          <a:p>
            <a:pPr>
              <a:lnSpc>
                <a:spcPct val="150000"/>
              </a:lnSpc>
            </a:pPr>
            <a:endParaRPr lang="en-US" altLang="zh-CN" sz="3600" b="0" dirty="0" smtClean="0">
              <a:solidFill>
                <a:schemeClr val="bg1"/>
              </a:solidFill>
            </a:endParaRPr>
          </a:p>
          <a:p>
            <a:pPr>
              <a:lnSpc>
                <a:spcPct val="150000"/>
              </a:lnSpc>
            </a:pPr>
            <a:endParaRPr lang="en-US" altLang="zh-CN" sz="3600" b="0" dirty="0" smtClean="0">
              <a:solidFill>
                <a:schemeClr val="bg1"/>
              </a:solidFill>
            </a:endParaRPr>
          </a:p>
          <a:p>
            <a:pPr>
              <a:lnSpc>
                <a:spcPct val="150000"/>
              </a:lnSpc>
            </a:pPr>
            <a:endParaRPr lang="zh-CN" altLang="en-US" sz="3600" b="0" dirty="0">
              <a:solidFill>
                <a:schemeClr val="bg1"/>
              </a:solidFill>
            </a:endParaRPr>
          </a:p>
        </p:txBody>
      </p:sp>
    </p:spTree>
    <p:extLst>
      <p:ext uri="{BB962C8B-B14F-4D97-AF65-F5344CB8AC3E}">
        <p14:creationId xmlns:p14="http://schemas.microsoft.com/office/powerpoint/2010/main" val="140015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p>
        </p:txBody>
      </p:sp>
      <p:pic>
        <p:nvPicPr>
          <p:cNvPr id="4" name="图片 4"/>
          <p:cNvPicPr>
            <a:picLocks noChangeAspect="1"/>
          </p:cNvPicPr>
          <p:nvPr/>
        </p:nvPicPr>
        <p:blipFill>
          <a:blip r:embed="rId3"/>
          <a:stretch>
            <a:fillRect/>
          </a:stretch>
        </p:blipFill>
        <p:spPr>
          <a:xfrm>
            <a:off x="1005205" y="2759075"/>
            <a:ext cx="16691425" cy="7010400"/>
          </a:xfrm>
          <a:prstGeom prst="rect">
            <a:avLst/>
          </a:prstGeom>
        </p:spPr>
      </p:pic>
    </p:spTree>
    <p:extLst>
      <p:ext uri="{BB962C8B-B14F-4D97-AF65-F5344CB8AC3E}">
        <p14:creationId xmlns:p14="http://schemas.microsoft.com/office/powerpoint/2010/main" val="119335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在</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高速发展的过程中，面临着内外各种矛盾和问题，</a:t>
            </a:r>
            <a:r>
              <a:rPr lang="en-US" altLang="zh-CN" sz="3600" dirty="0" smtClean="0">
                <a:solidFill>
                  <a:schemeClr val="bg1"/>
                </a:solidFill>
                <a:latin typeface="微软雅黑"/>
                <a:ea typeface="微软雅黑"/>
              </a:rPr>
              <a:t>2018</a:t>
            </a:r>
            <a:r>
              <a:rPr lang="zh-CN" altLang="en-US" sz="3600" dirty="0" smtClean="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extLst>
      <p:ext uri="{BB962C8B-B14F-4D97-AF65-F5344CB8AC3E}">
        <p14:creationId xmlns:p14="http://schemas.microsoft.com/office/powerpoint/2010/main" val="981671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Facebook2017</a:t>
            </a:r>
            <a:r>
              <a:rPr lang="zh-CN" altLang="en-US" sz="6000" dirty="0"/>
              <a:t>年第四季度和全年业绩</a:t>
            </a:r>
          </a:p>
        </p:txBody>
      </p:sp>
      <p:pic>
        <p:nvPicPr>
          <p:cNvPr id="4" name="图片 3">
            <a:extLst>
              <a:ext uri="{FF2B5EF4-FFF2-40B4-BE49-F238E27FC236}">
                <a16:creationId xmlns:a16="http://schemas.microsoft.com/office/drawing/2014/main" xmlns="" id="{C0C0772F-DBE7-FC40-8291-F5B62552660D}"/>
              </a:ext>
            </a:extLst>
          </p:cNvPr>
          <p:cNvPicPr>
            <a:picLocks noChangeAspect="1"/>
          </p:cNvPicPr>
          <p:nvPr/>
        </p:nvPicPr>
        <p:blipFill>
          <a:blip r:embed="rId3"/>
          <a:stretch>
            <a:fillRect/>
          </a:stretch>
        </p:blipFill>
        <p:spPr>
          <a:xfrm>
            <a:off x="446725" y="2530475"/>
            <a:ext cx="18652170" cy="7246620"/>
          </a:xfrm>
          <a:prstGeom prst="rect">
            <a:avLst/>
          </a:prstGeom>
        </p:spPr>
      </p:pic>
    </p:spTree>
    <p:extLst>
      <p:ext uri="{BB962C8B-B14F-4D97-AF65-F5344CB8AC3E}">
        <p14:creationId xmlns:p14="http://schemas.microsoft.com/office/powerpoint/2010/main" val="100274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smtClean="0"/>
              <a:t>Facebook2017</a:t>
            </a:r>
            <a:r>
              <a:rPr lang="zh-CN" altLang="en-US" sz="6000" dirty="0" smtClean="0"/>
              <a:t>年财报</a:t>
            </a:r>
            <a:endParaRPr lang="zh-CN" altLang="en-US" sz="6000" dirty="0"/>
          </a:p>
        </p:txBody>
      </p:sp>
      <p:pic>
        <p:nvPicPr>
          <p:cNvPr id="3" name="图片 2">
            <a:extLst>
              <a:ext uri="{FF2B5EF4-FFF2-40B4-BE49-F238E27FC236}">
                <a16:creationId xmlns:a16="http://schemas.microsoft.com/office/drawing/2014/main" xmlns="" id="{95386C34-FBD0-6449-9D3B-5FAE64BD1A8D}"/>
              </a:ext>
            </a:extLst>
          </p:cNvPr>
          <p:cNvPicPr>
            <a:picLocks noChangeAspect="1"/>
          </p:cNvPicPr>
          <p:nvPr/>
        </p:nvPicPr>
        <p:blipFill>
          <a:blip r:embed="rId3"/>
          <a:stretch>
            <a:fillRect/>
          </a:stretch>
        </p:blipFill>
        <p:spPr>
          <a:xfrm>
            <a:off x="1005204" y="2472539"/>
            <a:ext cx="18093689" cy="8019393"/>
          </a:xfrm>
          <a:prstGeom prst="rect">
            <a:avLst/>
          </a:prstGeom>
        </p:spPr>
      </p:pic>
    </p:spTree>
    <p:extLst>
      <p:ext uri="{BB962C8B-B14F-4D97-AF65-F5344CB8AC3E}">
        <p14:creationId xmlns:p14="http://schemas.microsoft.com/office/powerpoint/2010/main" val="4135590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p>
        </p:txBody>
      </p:sp>
      <p:pic>
        <p:nvPicPr>
          <p:cNvPr id="5" name="图片 4"/>
          <p:cNvPicPr>
            <a:picLocks noChangeAspect="1"/>
          </p:cNvPicPr>
          <p:nvPr/>
        </p:nvPicPr>
        <p:blipFill>
          <a:blip r:embed="rId2"/>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Facebook</a:t>
            </a:r>
            <a:r>
              <a:rPr lang="zh-CN" altLang="en-US" dirty="0" smtClean="0"/>
              <a:t>黑客文化</a:t>
            </a:r>
            <a:endParaRPr lang="zh-CN" altLang="en-US" dirty="0"/>
          </a:p>
        </p:txBody>
      </p:sp>
      <p:sp>
        <p:nvSpPr>
          <p:cNvPr id="3" name="文本占位符 2"/>
          <p:cNvSpPr>
            <a:spLocks noGrp="1"/>
          </p:cNvSpPr>
          <p:nvPr>
            <p:ph type="body" idx="1"/>
          </p:nvPr>
        </p:nvSpPr>
        <p:spPr>
          <a:xfrm>
            <a:off x="374650" y="2759075"/>
            <a:ext cx="19278600" cy="2492990"/>
          </a:xfrm>
        </p:spPr>
        <p:txBody>
          <a:bodyPr/>
          <a:lstStyle/>
          <a:p>
            <a:pPr algn="ctr">
              <a:lnSpc>
                <a:spcPct val="150000"/>
              </a:lnSpc>
            </a:pPr>
            <a:r>
              <a:rPr lang="zh-CN" altLang="en-US" dirty="0" smtClean="0">
                <a:solidFill>
                  <a:srgbClr val="FFC000"/>
                </a:solidFill>
              </a:rPr>
              <a:t>所有的信息都应该是自由传播的。</a:t>
            </a:r>
            <a:endParaRPr lang="en-US" altLang="zh-CN" dirty="0" smtClean="0">
              <a:solidFill>
                <a:srgbClr val="FFC000"/>
              </a:solidFill>
            </a:endParaRPr>
          </a:p>
          <a:p>
            <a:pPr algn="ctr">
              <a:lnSpc>
                <a:spcPct val="150000"/>
              </a:lnSpc>
            </a:pPr>
            <a:r>
              <a:rPr lang="en-US" altLang="zh-CN" dirty="0">
                <a:solidFill>
                  <a:srgbClr val="FFC000"/>
                </a:solidFill>
              </a:rPr>
              <a:t> </a:t>
            </a:r>
            <a:r>
              <a:rPr lang="en-US" altLang="zh-CN" dirty="0" smtClean="0">
                <a:solidFill>
                  <a:srgbClr val="FFC000"/>
                </a:solidFill>
              </a:rPr>
              <a:t>                           --</a:t>
            </a:r>
            <a:r>
              <a:rPr lang="zh-CN" altLang="en-US" dirty="0" smtClean="0">
                <a:solidFill>
                  <a:srgbClr val="FFC000"/>
                </a:solidFill>
              </a:rPr>
              <a:t>史蒂芬</a:t>
            </a:r>
            <a:r>
              <a:rPr lang="en-US" altLang="zh-CN" dirty="0" smtClean="0">
                <a:solidFill>
                  <a:srgbClr val="FFC000"/>
                </a:solidFill>
              </a:rPr>
              <a:t>·</a:t>
            </a:r>
            <a:r>
              <a:rPr lang="zh-CN" altLang="en-US" dirty="0" smtClean="0">
                <a:solidFill>
                  <a:srgbClr val="FFC000"/>
                </a:solidFill>
              </a:rPr>
              <a:t>列维 </a:t>
            </a:r>
            <a:r>
              <a:rPr lang="en-US" altLang="zh-CN" dirty="0" smtClean="0">
                <a:solidFill>
                  <a:srgbClr val="FFC000"/>
                </a:solidFill>
              </a:rPr>
              <a:t>《</a:t>
            </a:r>
            <a:r>
              <a:rPr lang="zh-CN" altLang="en-US" dirty="0" smtClean="0">
                <a:solidFill>
                  <a:srgbClr val="FFC000"/>
                </a:solidFill>
              </a:rPr>
              <a:t>黑客：计算机革命的英雄</a:t>
            </a:r>
            <a:r>
              <a:rPr lang="en-US" altLang="zh-CN" dirty="0" smtClean="0">
                <a:solidFill>
                  <a:srgbClr val="FFC000"/>
                </a:solidFill>
              </a:rPr>
              <a:t>》</a:t>
            </a:r>
            <a:endParaRPr lang="zh-CN" altLang="en-US" dirty="0">
              <a:solidFill>
                <a:srgbClr val="FFC000"/>
              </a:solidFill>
            </a:endParaRPr>
          </a:p>
        </p:txBody>
      </p:sp>
      <p:sp>
        <p:nvSpPr>
          <p:cNvPr id="4" name="文本占位符 2"/>
          <p:cNvSpPr txBox="1">
            <a:spLocks/>
          </p:cNvSpPr>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黑客的驱动力不是偷窃和破坏，而是学习和创造。</a:t>
            </a:r>
            <a:endParaRPr lang="zh-CN" altLang="en-US" sz="4800" kern="0" dirty="0"/>
          </a:p>
        </p:txBody>
      </p:sp>
      <p:sp>
        <p:nvSpPr>
          <p:cNvPr id="5" name="文本占位符 2"/>
          <p:cNvSpPr txBox="1">
            <a:spLocks/>
          </p:cNvSpPr>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黑客文化是一种持续改进和衍变创新的做事方法。</a:t>
            </a:r>
            <a:endParaRPr lang="zh-CN" altLang="en-US" sz="4800" kern="0" dirty="0"/>
          </a:p>
        </p:txBody>
      </p:sp>
      <p:sp>
        <p:nvSpPr>
          <p:cNvPr id="6" name="文本占位符 2"/>
          <p:cNvSpPr txBox="1">
            <a:spLocks/>
          </p:cNvSpPr>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smtClean="0"/>
              <a:t>Facebook</a:t>
            </a:r>
            <a:r>
              <a:rPr lang="zh-CN" altLang="en-US" kern="0" dirty="0" smtClean="0"/>
              <a:t>在整个产品开发过程中，</a:t>
            </a:r>
            <a:r>
              <a:rPr lang="zh-CN" altLang="en-US" kern="0" dirty="0" smtClean="0">
                <a:solidFill>
                  <a:srgbClr val="FFC000"/>
                </a:solidFill>
              </a:rPr>
              <a:t>工程师和产品经理</a:t>
            </a:r>
            <a:r>
              <a:rPr lang="zh-CN" altLang="en-US" kern="0" dirty="0" smtClean="0"/>
              <a:t>所起的主导作用是</a:t>
            </a:r>
            <a:r>
              <a:rPr lang="en-US" altLang="zh-CN" kern="0" dirty="0" smtClean="0">
                <a:solidFill>
                  <a:srgbClr val="FFC000"/>
                </a:solidFill>
              </a:rPr>
              <a:t>60:40</a:t>
            </a:r>
            <a:r>
              <a:rPr lang="zh-CN" altLang="en-US" kern="0" dirty="0" smtClean="0"/>
              <a:t>，对于后台系统则几乎是</a:t>
            </a:r>
            <a:r>
              <a:rPr lang="en-US" altLang="zh-CN" kern="0" dirty="0" smtClean="0">
                <a:solidFill>
                  <a:srgbClr val="FFC000"/>
                </a:solidFill>
              </a:rPr>
              <a:t>100:0</a:t>
            </a:r>
            <a:endParaRPr lang="zh-CN" altLang="en-US" kern="0" dirty="0">
              <a:solidFill>
                <a:srgbClr val="FFC000"/>
              </a:solidFill>
            </a:endParaRPr>
          </a:p>
        </p:txBody>
      </p:sp>
    </p:spTree>
    <p:extLst>
      <p:ext uri="{BB962C8B-B14F-4D97-AF65-F5344CB8AC3E}">
        <p14:creationId xmlns:p14="http://schemas.microsoft.com/office/powerpoint/2010/main" val="3645063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smtClean="0">
                <a:solidFill>
                  <a:schemeClr val="bg1"/>
                </a:solidFill>
              </a:rPr>
              <a:t>Move </a:t>
            </a:r>
            <a:r>
              <a:rPr lang="en-US" altLang="zh-CN" dirty="0">
                <a:solidFill>
                  <a:schemeClr val="bg1"/>
                </a:solidFill>
              </a:rPr>
              <a:t>Fast</a:t>
            </a:r>
            <a:r>
              <a:rPr lang="zh-CN" altLang="en-US" dirty="0">
                <a:solidFill>
                  <a:schemeClr val="bg1"/>
                </a:solidFill>
              </a:rPr>
              <a:t> </a:t>
            </a:r>
            <a:r>
              <a:rPr lang="en-US" altLang="zh-CN" dirty="0">
                <a:solidFill>
                  <a:schemeClr val="bg1"/>
                </a:solidFill>
              </a:rPr>
              <a:t>and Break </a:t>
            </a:r>
            <a:r>
              <a:rPr lang="en-US" altLang="zh-CN" dirty="0" smtClean="0">
                <a:solidFill>
                  <a:schemeClr val="bg1"/>
                </a:solidFill>
              </a:rPr>
              <a:t>Things-&gt;Move </a:t>
            </a:r>
            <a:r>
              <a:rPr lang="en-US" altLang="zh-CN" dirty="0">
                <a:solidFill>
                  <a:schemeClr val="bg1"/>
                </a:solidFill>
              </a:rPr>
              <a:t>Fast With Stable </a:t>
            </a:r>
            <a:r>
              <a:rPr lang="en-US" altLang="zh-CN" dirty="0" smtClean="0">
                <a:solidFill>
                  <a:schemeClr val="bg1"/>
                </a:solidFill>
              </a:rPr>
              <a:t>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“代码胜于雄辩”</a:t>
            </a:r>
            <a:endParaRPr lang="en-US" altLang="zh-CN" sz="5400" dirty="0" smtClean="0"/>
          </a:p>
          <a:p>
            <a:r>
              <a:rPr lang="en-US" sz="5400" dirty="0"/>
              <a:t> </a:t>
            </a:r>
            <a:r>
              <a:rPr lang="en-US" sz="5400" dirty="0" smtClean="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3"/>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“完成胜于完美</a:t>
            </a:r>
            <a:r>
              <a:rPr lang="en-US" altLang="zh-CN" sz="5400" dirty="0" smtClean="0"/>
              <a:t>”</a:t>
            </a:r>
          </a:p>
          <a:p>
            <a:r>
              <a:rPr lang="zh-CN" altLang="en-US" sz="5400" dirty="0" smtClean="0"/>
              <a:t> </a:t>
            </a:r>
            <a:r>
              <a:rPr lang="en-US" altLang="zh-CN" sz="5400" dirty="0" smtClean="0">
                <a:solidFill>
                  <a:schemeClr val="bg1"/>
                </a:solidFill>
              </a:rPr>
              <a:t>Done is better than perfect</a:t>
            </a:r>
            <a:r>
              <a:rPr lang="zh-CN" altLang="en-US" sz="5400" dirty="0" smtClean="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a:t>
            </a:r>
            <a:r>
              <a:rPr lang="zh-CN" altLang="en-US" sz="6000" dirty="0" smtClean="0"/>
              <a:t>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5474" t="33799" r="3364"/>
          <a:stretch/>
        </p:blipFill>
        <p:spPr>
          <a:xfrm>
            <a:off x="374650" y="5654675"/>
            <a:ext cx="5267407" cy="3792214"/>
          </a:xfrm>
          <a:prstGeom prst="teardrop">
            <a:avLst/>
          </a:prstGeom>
        </p:spPr>
      </p:pic>
      <p:sp>
        <p:nvSpPr>
          <p:cNvPr id="8" name="矩形 7"/>
          <p:cNvSpPr/>
          <p:nvPr/>
        </p:nvSpPr>
        <p:spPr>
          <a:xfrm>
            <a:off x="6256737" y="5632450"/>
            <a:ext cx="12842158" cy="3676904"/>
          </a:xfrm>
          <a:prstGeom prst="rect">
            <a:avLst/>
          </a:prstGeom>
        </p:spPr>
        <p:txBody>
          <a:bodyPr wrap="square">
            <a:spAutoFit/>
          </a:bodyPr>
          <a:lstStyle/>
          <a:p>
            <a:pPr>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err="1">
                <a:solidFill>
                  <a:schemeClr val="bg1"/>
                </a:solidFill>
                <a:latin typeface="微软雅黑" panose="020B0503020204020204" pitchFamily="34" charset="-122"/>
                <a:ea typeface="微软雅黑" panose="020B0503020204020204" pitchFamily="34" charset="-122"/>
              </a:rPr>
              <a:t>Fackbook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r>
              <a:rPr lang="zh-CN" altLang="en-US" sz="4000" dirty="0" smtClean="0">
                <a:solidFill>
                  <a:schemeClr val="bg1"/>
                </a:solidFill>
                <a:latin typeface="微软雅黑" panose="020B0503020204020204" pitchFamily="34" charset="-122"/>
                <a:ea typeface="微软雅黑" panose="020B0503020204020204" pitchFamily="34" charset="-122"/>
              </a:rPr>
              <a:t>。</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a:t>
            </a:r>
            <a:r>
              <a:rPr lang="zh-CN" altLang="en-US" sz="4400" dirty="0" smtClean="0">
                <a:solidFill>
                  <a:srgbClr val="FFC000"/>
                </a:solidFill>
                <a:latin typeface="微软雅黑" panose="020B0503020204020204" pitchFamily="34" charset="-122"/>
                <a:ea typeface="微软雅黑" panose="020B0503020204020204" pitchFamily="34" charset="-122"/>
                <a:cs typeface="+mn-ea"/>
              </a:rPr>
              <a:t>公司</a:t>
            </a:r>
            <a:r>
              <a:rPr lang="en-US" altLang="zh-CN" sz="4400" dirty="0" smtClean="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p>
          <a:p>
            <a:endParaRPr kumimoji="1" lang="zh-CN" altLang="en-US" dirty="0"/>
          </a:p>
        </p:txBody>
      </p:sp>
      <p:pic>
        <p:nvPicPr>
          <p:cNvPr id="4" name="图片 3"/>
          <p:cNvPicPr>
            <a:picLocks noChangeAspect="1"/>
          </p:cNvPicPr>
          <p:nvPr/>
        </p:nvPicPr>
        <p:blipFill>
          <a:blip r:embed="rId2"/>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err="1"/>
              <a:t>Hackathon</a:t>
            </a:r>
            <a:r>
              <a:rPr lang="zh-CN" altLang="en-US" sz="6000" dirty="0"/>
              <a:t>）</a:t>
            </a:r>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smtClean="0">
                <a:solidFill>
                  <a:schemeClr val="bg1"/>
                </a:solidFill>
              </a:rPr>
              <a:t>在</a:t>
            </a:r>
            <a:r>
              <a:rPr lang="zh-CN" altLang="en-US" sz="3600" b="0" dirty="0">
                <a:solidFill>
                  <a:schemeClr val="bg1"/>
                </a:solidFill>
              </a:rPr>
              <a:t>黑客马拉松进行中的每一刻</a:t>
            </a:r>
            <a:r>
              <a:rPr lang="zh-CN" altLang="en-US" sz="3600" b="0" dirty="0"/>
              <a:t>，每个人</a:t>
            </a:r>
            <a:r>
              <a:rPr lang="zh-CN" altLang="en-US" sz="3600" dirty="0"/>
              <a:t>只对自己的兴趣负责</a:t>
            </a:r>
            <a:r>
              <a:rPr lang="zh-CN" altLang="en-US" sz="3600" b="0" dirty="0" smtClean="0"/>
              <a:t>。</a:t>
            </a:r>
            <a:endParaRPr lang="en-US" altLang="zh-CN" sz="3600" b="0" dirty="0" smtClean="0"/>
          </a:p>
          <a:p>
            <a:pPr fontAlgn="base">
              <a:lnSpc>
                <a:spcPct val="150000"/>
              </a:lnSpc>
            </a:pPr>
            <a:r>
              <a:rPr lang="zh-CN" altLang="en-US" sz="3600" b="0" dirty="0" smtClean="0"/>
              <a:t>黑客</a:t>
            </a:r>
            <a:r>
              <a:rPr lang="zh-CN" altLang="en-US" sz="3600" b="0" dirty="0"/>
              <a:t>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r>
              <a:rPr lang="zh-CN" altLang="en-US" sz="3600" b="0" dirty="0" smtClean="0"/>
              <a:t>。</a:t>
            </a:r>
            <a:endParaRPr lang="en-US" altLang="zh-CN" sz="3600" b="0" dirty="0" smtClean="0"/>
          </a:p>
          <a:p>
            <a:pPr fontAlgn="base">
              <a:lnSpc>
                <a:spcPct val="150000"/>
              </a:lnSpc>
            </a:pPr>
            <a:r>
              <a:rPr lang="en-US" altLang="zh-CN" sz="3600" b="0" dirty="0"/>
              <a:t> </a:t>
            </a:r>
            <a:r>
              <a:rPr lang="en-US" altLang="zh-CN" sz="3600" b="0" dirty="0" smtClean="0"/>
              <a:t>                                                                 ---</a:t>
            </a:r>
            <a:r>
              <a:rPr lang="zh-CN" altLang="en-US" sz="3600" b="0" dirty="0" smtClean="0"/>
              <a:t>王</a:t>
            </a:r>
            <a:r>
              <a:rPr lang="zh-CN" altLang="en-US" sz="3600" b="0" dirty="0"/>
              <a:t>淮</a:t>
            </a:r>
            <a:endParaRPr lang="en-US" altLang="zh-CN" sz="3600" b="0" dirty="0" smtClean="0"/>
          </a:p>
          <a:p>
            <a:pPr fontAlgn="base">
              <a:lnSpc>
                <a:spcPct val="150000"/>
              </a:lnSpc>
            </a:pPr>
            <a:r>
              <a:rPr lang="zh-CN" altLang="en-US" sz="3600" b="0" dirty="0" smtClean="0">
                <a:solidFill>
                  <a:schemeClr val="bg1"/>
                </a:solidFill>
              </a:rPr>
              <a:t>尽管</a:t>
            </a:r>
            <a:r>
              <a:rPr lang="zh-CN" altLang="en-US" sz="3600" b="0" dirty="0">
                <a:solidFill>
                  <a:schemeClr val="bg1"/>
                </a:solidFill>
              </a:rPr>
              <a:t>只以释放想象力为目的，但实际上，</a:t>
            </a:r>
            <a:r>
              <a:rPr lang="en-US" altLang="zh-CN" sz="3600" b="0" dirty="0">
                <a:solidFill>
                  <a:schemeClr val="bg1"/>
                </a:solidFill>
              </a:rPr>
              <a:t>Facebook</a:t>
            </a:r>
            <a:r>
              <a:rPr lang="zh-CN" altLang="en-US" sz="3600" b="0" dirty="0">
                <a:solidFill>
                  <a:schemeClr val="bg1"/>
                </a:solidFill>
              </a:rPr>
              <a:t>的很多重要产品，</a:t>
            </a:r>
            <a:r>
              <a:rPr lang="zh-CN" altLang="en-US" sz="3600" b="0" dirty="0" smtClean="0">
                <a:solidFill>
                  <a:schemeClr val="bg1"/>
                </a:solidFill>
              </a:rPr>
              <a:t>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a:t>
            </a:r>
            <a:r>
              <a:rPr lang="zh-CN" altLang="en-US" sz="3600" b="0" dirty="0" smtClean="0"/>
              <a:t>等</a:t>
            </a:r>
            <a:r>
              <a:rPr lang="zh-CN" altLang="en-US" sz="3600" b="0" dirty="0" smtClean="0">
                <a:solidFill>
                  <a:schemeClr val="bg1"/>
                </a:solidFill>
              </a:rPr>
              <a:t>都是</a:t>
            </a:r>
            <a:r>
              <a:rPr lang="zh-CN" altLang="en-US" sz="3600" b="0" dirty="0">
                <a:solidFill>
                  <a:schemeClr val="bg1"/>
                </a:solidFill>
              </a:rPr>
              <a:t>在这样的狂欢中产生的。</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4"/>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r>
              <a:rPr kumimoji="1" lang="en-US" altLang="zh-CN" dirty="0"/>
              <a:t/>
            </a:r>
            <a:br>
              <a:rPr kumimoji="1" lang="en-US" altLang="zh-CN" dirty="0"/>
            </a:br>
            <a:r>
              <a:rPr kumimoji="1" lang="zh-CN" altLang="en-US" dirty="0"/>
              <a:t>管理实践部分</a:t>
            </a:r>
          </a:p>
        </p:txBody>
      </p:sp>
    </p:spTree>
    <p:extLst>
      <p:ext uri="{BB962C8B-B14F-4D97-AF65-F5344CB8AC3E}">
        <p14:creationId xmlns:p14="http://schemas.microsoft.com/office/powerpoint/2010/main" val="159136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概述</a:t>
            </a:r>
          </a:p>
        </p:txBody>
      </p:sp>
      <p:sp>
        <p:nvSpPr>
          <p:cNvPr id="3" name="文本占位符 2"/>
          <p:cNvSpPr>
            <a:spLocks noGrp="1"/>
          </p:cNvSpPr>
          <p:nvPr>
            <p:ph type="body" idx="1"/>
          </p:nvPr>
        </p:nvSpPr>
        <p:spPr>
          <a:xfrm>
            <a:off x="2127250" y="2736284"/>
            <a:ext cx="16687800" cy="4958665"/>
          </a:xfrm>
        </p:spPr>
        <p:txBody>
          <a:bodyPr/>
          <a:lstStyle/>
          <a:p>
            <a:pPr algn="l">
              <a:lnSpc>
                <a:spcPct val="150000"/>
              </a:lnSpc>
            </a:pPr>
            <a:r>
              <a:rPr lang="en-US" altLang="zh-CN" sz="4400" b="1" dirty="0"/>
              <a:t>Facebook</a:t>
            </a:r>
            <a:r>
              <a:rPr lang="zh-CN" altLang="en-US" sz="4400" b="1" dirty="0"/>
              <a:t>并没有明确提及敏捷、精益、看板、</a:t>
            </a:r>
            <a:r>
              <a:rPr lang="en-US" altLang="zh-CN" sz="4400" b="1" dirty="0"/>
              <a:t> </a:t>
            </a:r>
            <a:r>
              <a:rPr lang="en-US" altLang="zh-CN" sz="4400" b="1" dirty="0" err="1"/>
              <a:t>Devops</a:t>
            </a:r>
            <a:r>
              <a:rPr lang="zh-CN" altLang="en-US" sz="4400" b="1" dirty="0"/>
              <a:t>等这些方法论，或者没有严格地去使用</a:t>
            </a:r>
            <a:r>
              <a:rPr lang="en-US" altLang="zh-CN" sz="4400" b="1" dirty="0" err="1"/>
              <a:t>Scurm</a:t>
            </a:r>
            <a:r>
              <a:rPr lang="zh-CN" altLang="en-US" sz="4400" b="1" dirty="0"/>
              <a:t>框架，但但在开发流程中却实实在在的应用了这些方法论的精髓</a:t>
            </a:r>
            <a:r>
              <a:rPr lang="zh-CN" altLang="en-US" sz="4400" b="1" dirty="0">
                <a:solidFill>
                  <a:srgbClr val="FFC000"/>
                </a:solidFill>
              </a:rPr>
              <a:t>（如很早引入了</a:t>
            </a:r>
            <a:r>
              <a:rPr lang="en-US" altLang="zh-CN" sz="4400" b="1" dirty="0">
                <a:solidFill>
                  <a:srgbClr val="FFC000"/>
                </a:solidFill>
              </a:rPr>
              <a:t>A/B</a:t>
            </a:r>
            <a:r>
              <a:rPr lang="zh-CN" altLang="en-US" sz="4400" b="1" dirty="0">
                <a:solidFill>
                  <a:srgbClr val="FFC000"/>
                </a:solidFill>
              </a:rPr>
              <a:t>测试，灰度发布、每周定时全量代码部署等实践），</a:t>
            </a:r>
            <a:r>
              <a:rPr lang="zh-CN" altLang="en-US" sz="4400" b="1" dirty="0"/>
              <a:t>并且更注重研发效能。</a:t>
            </a:r>
            <a:endParaRPr lang="en-US" altLang="zh-CN" sz="4400" b="1" dirty="0"/>
          </a:p>
        </p:txBody>
      </p:sp>
    </p:spTree>
    <p:extLst>
      <p:ext uri="{BB962C8B-B14F-4D97-AF65-F5344CB8AC3E}">
        <p14:creationId xmlns:p14="http://schemas.microsoft.com/office/powerpoint/2010/main" val="2244202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250" y="2987675"/>
            <a:ext cx="11894640" cy="8077200"/>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633450" y="55022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extLst>
      <p:ext uri="{BB962C8B-B14F-4D97-AF65-F5344CB8AC3E}">
        <p14:creationId xmlns:p14="http://schemas.microsoft.com/office/powerpoint/2010/main" val="3016406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开发团队</a:t>
            </a:r>
            <a:r>
              <a:rPr lang="en-US" altLang="zh-CN" sz="6000" dirty="0"/>
              <a:t>-</a:t>
            </a:r>
            <a:r>
              <a:rPr lang="zh-CN" altLang="en-US" sz="6000" dirty="0"/>
              <a:t>三人小组</a:t>
            </a:r>
          </a:p>
        </p:txBody>
      </p:sp>
      <p:sp>
        <p:nvSpPr>
          <p:cNvPr id="4" name="矩形 3"/>
          <p:cNvSpPr/>
          <p:nvPr/>
        </p:nvSpPr>
        <p:spPr>
          <a:xfrm>
            <a:off x="1136650" y="2630277"/>
            <a:ext cx="18135600" cy="2062103"/>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着三个人之间不是一个流水线上的各自独立的环节，而是混在一块商讨说我要不要试这个功能，如果要试的话如何最快拿到结果。如何能先上线，拿到反馈，确定要不要做下一步，大家互相交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4892675"/>
            <a:ext cx="11043033" cy="6172200"/>
          </a:xfrm>
          <a:prstGeom prst="rect">
            <a:avLst/>
          </a:prstGeom>
        </p:spPr>
      </p:pic>
      <p:sp>
        <p:nvSpPr>
          <p:cNvPr id="6" name="Text Placeholder 2"/>
          <p:cNvSpPr txBox="1"/>
          <p:nvPr/>
        </p:nvSpPr>
        <p:spPr>
          <a:xfrm>
            <a:off x="12719050" y="54260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对结果负责很重要的一点，或者说做出成功产品的团队核心是什么？叫做</a:t>
            </a:r>
            <a:r>
              <a:rPr lang="en-US" altLang="zh-CN" sz="2800" dirty="0"/>
              <a:t>DOGFOODING</a:t>
            </a:r>
            <a:endParaRPr lang="en-US" altLang="zh-CN" sz="2800" kern="0" dirty="0">
              <a:solidFill>
                <a:schemeClr val="accent6">
                  <a:lumMod val="75000"/>
                </a:schemeClr>
              </a:solidFill>
            </a:endParaRPr>
          </a:p>
        </p:txBody>
      </p:sp>
    </p:spTree>
    <p:extLst>
      <p:ext uri="{BB962C8B-B14F-4D97-AF65-F5344CB8AC3E}">
        <p14:creationId xmlns:p14="http://schemas.microsoft.com/office/powerpoint/2010/main" val="4026455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10"/>
          </a:xfrm>
        </p:spPr>
        <p:txBody>
          <a:bodyPr/>
          <a:lstStyle/>
          <a:p>
            <a:r>
              <a:rPr kumimoji="1" lang="en-US" altLang="zh-CN" dirty="0" err="1"/>
              <a:t>FaceBook</a:t>
            </a:r>
            <a:r>
              <a:rPr kumimoji="1" lang="zh-CN" altLang="en-US" dirty="0"/>
              <a:t>的最佳实践</a:t>
            </a:r>
            <a:r>
              <a:rPr kumimoji="1" lang="en-US" altLang="zh-CN" dirty="0"/>
              <a:t/>
            </a:r>
            <a:br>
              <a:rPr kumimoji="1" lang="en-US" altLang="zh-CN" dirty="0"/>
            </a:br>
            <a:r>
              <a:rPr kumimoji="1" lang="zh-CN" altLang="en-US" dirty="0"/>
              <a:t>工程实践部分</a:t>
            </a:r>
          </a:p>
        </p:txBody>
      </p:sp>
    </p:spTree>
    <p:extLst>
      <p:ext uri="{BB962C8B-B14F-4D97-AF65-F5344CB8AC3E}">
        <p14:creationId xmlns:p14="http://schemas.microsoft.com/office/powerpoint/2010/main" val="306506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625475"/>
            <a:ext cx="18093690" cy="923330"/>
          </a:xfrm>
        </p:spPr>
        <p:txBody>
          <a:bodyPr wrap="square" lIns="0" tIns="0" rIns="0" bIns="0">
            <a:spAutoFit/>
          </a:bodyPr>
          <a:lstStyle/>
          <a:p>
            <a:r>
              <a:rPr lang="en-US" altLang="zh-CN" sz="6000" dirty="0"/>
              <a:t>Facebook</a:t>
            </a:r>
            <a:r>
              <a:rPr lang="zh-CN" altLang="en-US" sz="6000" dirty="0"/>
              <a:t>的</a:t>
            </a:r>
            <a:r>
              <a:rPr lang="en-US" altLang="zh-CN" sz="6000" dirty="0"/>
              <a:t>5</a:t>
            </a:r>
            <a:r>
              <a:rPr lang="zh-CN" altLang="en-US" sz="6000" dirty="0"/>
              <a:t>个持续</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2650" y="2176780"/>
            <a:ext cx="11952318" cy="7239000"/>
          </a:xfrm>
          <a:prstGeom prst="rect">
            <a:avLst/>
          </a:prstGeom>
        </p:spPr>
      </p:pic>
    </p:spTree>
    <p:extLst>
      <p:ext uri="{BB962C8B-B14F-4D97-AF65-F5344CB8AC3E}">
        <p14:creationId xmlns:p14="http://schemas.microsoft.com/office/powerpoint/2010/main" val="342605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p>
        </p:txBody>
      </p:sp>
      <p:sp>
        <p:nvSpPr>
          <p:cNvPr id="13" name="Text Placeholder 2"/>
          <p:cNvSpPr txBox="1"/>
          <p:nvPr/>
        </p:nvSpPr>
        <p:spPr>
          <a:xfrm>
            <a:off x="7292587" y="6778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0450" y="4641223"/>
            <a:ext cx="9793065" cy="5601633"/>
          </a:xfrm>
          <a:prstGeom prst="rect">
            <a:avLst/>
          </a:prstGeom>
        </p:spPr>
      </p:pic>
    </p:spTree>
    <p:extLst>
      <p:ext uri="{BB962C8B-B14F-4D97-AF65-F5344CB8AC3E}">
        <p14:creationId xmlns:p14="http://schemas.microsoft.com/office/powerpoint/2010/main" val="2736018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的分支管理和发布策略</a:t>
            </a:r>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p>
        </p:txBody>
      </p:sp>
    </p:spTree>
    <p:extLst>
      <p:ext uri="{BB962C8B-B14F-4D97-AF65-F5344CB8AC3E}">
        <p14:creationId xmlns:p14="http://schemas.microsoft.com/office/powerpoint/2010/main" val="367886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Code Review</a:t>
            </a:r>
            <a:endParaRPr lang="zh-CN" altLang="en-US" sz="6000" dirty="0"/>
          </a:p>
        </p:txBody>
      </p:sp>
      <p:sp>
        <p:nvSpPr>
          <p:cNvPr id="3" name="文本占位符 2"/>
          <p:cNvSpPr>
            <a:spLocks noGrp="1"/>
          </p:cNvSpPr>
          <p:nvPr>
            <p:ph type="body" idx="1"/>
          </p:nvPr>
        </p:nvSpPr>
        <p:spPr>
          <a:xfrm>
            <a:off x="1005204" y="2911475"/>
            <a:ext cx="18093691" cy="1661993"/>
          </a:xfrm>
        </p:spPr>
        <p:txBody>
          <a:bodyPr/>
          <a:lstStyle/>
          <a:p>
            <a:r>
              <a:rPr lang="zh-CN" altLang="en-US" sz="3600" dirty="0"/>
              <a:t>按照审查方式，分为：</a:t>
            </a:r>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p>
        </p:txBody>
      </p:sp>
      <p:sp>
        <p:nvSpPr>
          <p:cNvPr id="4" name="矩形 3"/>
          <p:cNvSpPr/>
          <p:nvPr/>
        </p:nvSpPr>
        <p:spPr>
          <a:xfrm>
            <a:off x="998854" y="5285938"/>
            <a:ext cx="17739996" cy="5078313"/>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p>
        </p:txBody>
      </p:sp>
    </p:spTree>
    <p:extLst>
      <p:ext uri="{BB962C8B-B14F-4D97-AF65-F5344CB8AC3E}">
        <p14:creationId xmlns:p14="http://schemas.microsoft.com/office/powerpoint/2010/main" val="305418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3"/>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p>
        </p:txBody>
      </p:sp>
      <p:sp>
        <p:nvSpPr>
          <p:cNvPr id="3" name="文本占位符 2"/>
          <p:cNvSpPr>
            <a:spLocks noGrp="1"/>
          </p:cNvSpPr>
          <p:nvPr>
            <p:ph type="body" idx="1"/>
          </p:nvPr>
        </p:nvSpPr>
        <p:spPr>
          <a:xfrm>
            <a:off x="1034950" y="7254875"/>
            <a:ext cx="18093691" cy="2708434"/>
          </a:xfrm>
        </p:spPr>
        <p:txBody>
          <a:bodyPr/>
          <a:lstStyle/>
          <a:p>
            <a:r>
              <a:rPr lang="en-US" altLang="zh-CN" sz="4400" dirty="0"/>
              <a:t>Facebook</a:t>
            </a:r>
            <a:r>
              <a:rPr lang="zh-CN" altLang="en-US" sz="4400" dirty="0"/>
              <a:t>采用的是全栈开发，场景主要是，通过运维团队提供工具和支持，让开发人员尽量参与到运维工作中去，让测试团队转型，进行哦肝功能就开发，并更多的去支持专项测试，比如性能测试、安全测试等，通过使能的办法，让开发人员完成功能测试，包括单元测试、集成测试等。</a:t>
            </a:r>
          </a:p>
        </p:txBody>
      </p:sp>
      <p:sp>
        <p:nvSpPr>
          <p:cNvPr id="4" name="左箭头 3"/>
          <p:cNvSpPr/>
          <p:nvPr/>
        </p:nvSpPr>
        <p:spPr>
          <a:xfrm>
            <a:off x="527050" y="367872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6625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p>
        </p:txBody>
      </p:sp>
      <p:sp>
        <p:nvSpPr>
          <p:cNvPr id="7" name="文本框 6"/>
          <p:cNvSpPr txBox="1"/>
          <p:nvPr/>
        </p:nvSpPr>
        <p:spPr>
          <a:xfrm>
            <a:off x="9303753" y="2835274"/>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p>
        </p:txBody>
      </p:sp>
      <p:sp>
        <p:nvSpPr>
          <p:cNvPr id="8" name="文本框 7"/>
          <p:cNvSpPr txBox="1"/>
          <p:nvPr/>
        </p:nvSpPr>
        <p:spPr>
          <a:xfrm>
            <a:off x="755650" y="5048131"/>
            <a:ext cx="64579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向左扩展到产品设计、开发流程中</a:t>
            </a:r>
          </a:p>
        </p:txBody>
      </p:sp>
      <p:sp>
        <p:nvSpPr>
          <p:cNvPr id="9" name="文本框 8"/>
          <p:cNvSpPr txBox="1"/>
          <p:nvPr/>
        </p:nvSpPr>
        <p:spPr>
          <a:xfrm>
            <a:off x="9235240" y="4899766"/>
            <a:ext cx="615081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向右扩展到发布、生产流程中</a:t>
            </a:r>
          </a:p>
        </p:txBody>
      </p:sp>
    </p:spTree>
    <p:extLst>
      <p:ext uri="{BB962C8B-B14F-4D97-AF65-F5344CB8AC3E}">
        <p14:creationId xmlns:p14="http://schemas.microsoft.com/office/powerpoint/2010/main" val="2409490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71" y="633685"/>
            <a:ext cx="18093690" cy="923330"/>
          </a:xfrm>
        </p:spPr>
        <p:txBody>
          <a:bodyPr wrap="square" lIns="0" tIns="0" rIns="0" bIns="0">
            <a:spAutoFit/>
          </a:bodyPr>
          <a:lstStyle/>
          <a:p>
            <a:r>
              <a:rPr lang="zh-CN" altLang="en-US" sz="6000" dirty="0"/>
              <a:t>持续集成、持续交付、持续部署</a:t>
            </a:r>
          </a:p>
        </p:txBody>
      </p:sp>
      <p:sp>
        <p:nvSpPr>
          <p:cNvPr id="13" name="Text Placeholder 2"/>
          <p:cNvSpPr txBox="1"/>
          <p:nvPr/>
        </p:nvSpPr>
        <p:spPr>
          <a:xfrm>
            <a:off x="1042970" y="1783087"/>
            <a:ext cx="18093691" cy="139031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持续集成、持续交付、持续部署在实现上的本质是：让每一个变更都经过一条自动化的检验流水线，来检查每一个变更的质量，通过就进入下一个阶段。</a:t>
            </a:r>
            <a:endParaRPr lang="en-US" altLang="zh-CN" sz="3200" kern="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250" y="5807075"/>
            <a:ext cx="10058400" cy="5244853"/>
          </a:xfrm>
          <a:prstGeom prst="flowChartAlternateProcess">
            <a:avLst/>
          </a:prstGeom>
        </p:spPr>
      </p:pic>
      <p:sp>
        <p:nvSpPr>
          <p:cNvPr id="15" name="Text Placeholder 2"/>
          <p:cNvSpPr txBox="1"/>
          <p:nvPr/>
        </p:nvSpPr>
        <p:spPr>
          <a:xfrm>
            <a:off x="1068704" y="3399476"/>
            <a:ext cx="17145000" cy="212898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8382850" y="3759799"/>
            <a:ext cx="11499000" cy="43088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2009</a:t>
            </a:r>
            <a:r>
              <a:rPr lang="zh-CN" altLang="en-US" sz="2800" kern="0" dirty="0">
                <a:solidFill>
                  <a:srgbClr val="FFC000"/>
                </a:solidFill>
              </a:rPr>
              <a:t>年就建设了顺畅的</a:t>
            </a:r>
            <a:r>
              <a:rPr lang="en-US" altLang="zh-CN" sz="2800" kern="0" dirty="0">
                <a:solidFill>
                  <a:srgbClr val="FFC000"/>
                </a:solidFill>
              </a:rPr>
              <a:t>CI/CD</a:t>
            </a:r>
            <a:r>
              <a:rPr lang="zh-CN" altLang="en-US" sz="2800" kern="0" dirty="0">
                <a:solidFill>
                  <a:srgbClr val="FFC000"/>
                </a:solidFill>
              </a:rPr>
              <a:t>流水线，而且一直在持续改进。</a:t>
            </a:r>
          </a:p>
        </p:txBody>
      </p:sp>
    </p:spTree>
    <p:extLst>
      <p:ext uri="{BB962C8B-B14F-4D97-AF65-F5344CB8AC3E}">
        <p14:creationId xmlns:p14="http://schemas.microsoft.com/office/powerpoint/2010/main" val="3906610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五颜六色的发布、部署</a:t>
            </a:r>
          </a:p>
        </p:txBody>
      </p:sp>
      <p:sp>
        <p:nvSpPr>
          <p:cNvPr id="3" name="文本占位符 2"/>
          <p:cNvSpPr>
            <a:spLocks noGrp="1"/>
          </p:cNvSpPr>
          <p:nvPr>
            <p:ph type="body" idx="1"/>
          </p:nvPr>
        </p:nvSpPr>
        <p:spPr>
          <a:xfrm>
            <a:off x="1005204" y="2911475"/>
            <a:ext cx="18093691" cy="9140964"/>
          </a:xfrm>
        </p:spPr>
        <p:txBody>
          <a:bodyPr/>
          <a:lstStyle/>
          <a:p>
            <a:pPr>
              <a:lnSpc>
                <a:spcPct val="150000"/>
              </a:lnSpc>
            </a:pPr>
            <a:r>
              <a:rPr lang="zh-CN" altLang="en-US" sz="3600" dirty="0"/>
              <a:t>蓝绿部署：采用两个分开的集群对软件版本进行升级的一种方式，部署模型中包含一个蓝色集群</a:t>
            </a:r>
            <a:r>
              <a:rPr lang="en-US" altLang="zh-CN" sz="3600" dirty="0"/>
              <a:t>A</a:t>
            </a:r>
            <a:r>
              <a:rPr lang="zh-CN" altLang="en-US" sz="3600" dirty="0"/>
              <a:t>和一个绿色集群</a:t>
            </a:r>
            <a:r>
              <a:rPr lang="en-US" altLang="zh-CN" sz="3600" dirty="0"/>
              <a:t>B</a:t>
            </a:r>
            <a:r>
              <a:rPr lang="zh-CN" altLang="en-US" sz="3600" dirty="0"/>
              <a:t>。</a:t>
            </a:r>
            <a:endParaRPr lang="en-US" altLang="zh-CN" sz="3600" dirty="0"/>
          </a:p>
          <a:p>
            <a:pPr>
              <a:lnSpc>
                <a:spcPct val="150000"/>
              </a:lnSpc>
            </a:pPr>
            <a:endParaRPr lang="en-US" altLang="zh-CN" sz="3600" dirty="0"/>
          </a:p>
          <a:p>
            <a:pPr>
              <a:lnSpc>
                <a:spcPct val="150000"/>
              </a:lnSpc>
            </a:pPr>
            <a:r>
              <a:rPr lang="zh-CN" altLang="en-US" sz="3600" dirty="0"/>
              <a:t>红黑部署：与蓝绿部署类似，红黑部署只不过是充分利用了云计算的弹性伸缩优势。</a:t>
            </a:r>
            <a:endParaRPr lang="en-US" altLang="zh-CN" sz="3600" dirty="0"/>
          </a:p>
          <a:p>
            <a:pPr>
              <a:lnSpc>
                <a:spcPct val="150000"/>
              </a:lnSpc>
            </a:pPr>
            <a:r>
              <a:rPr lang="zh-CN" altLang="en-US" sz="3600" dirty="0"/>
              <a:t>灰度发布：也叫金丝雀发布，与前两者不同的是，灰色发布属于增量发布方法。</a:t>
            </a:r>
            <a:endParaRPr lang="en-US" altLang="zh-CN" sz="3600" dirty="0"/>
          </a:p>
          <a:p>
            <a:pPr>
              <a:lnSpc>
                <a:spcPct val="150000"/>
              </a:lnSpc>
            </a:pPr>
            <a:endParaRPr lang="en-US" altLang="zh-CN" sz="3600" dirty="0"/>
          </a:p>
          <a:p>
            <a:pPr>
              <a:lnSpc>
                <a:spcPct val="150000"/>
              </a:lnSpc>
            </a:pPr>
            <a:r>
              <a:rPr lang="zh-CN" altLang="en-US" sz="3600" dirty="0"/>
              <a:t>部署阶段的实践包括：集成测试，流量镜像、压测和配置方面的测试（回滚机制）。</a:t>
            </a:r>
            <a:endParaRPr lang="en-US" altLang="zh-CN" sz="3600" dirty="0"/>
          </a:p>
          <a:p>
            <a:pPr>
              <a:lnSpc>
                <a:spcPct val="150000"/>
              </a:lnSpc>
            </a:pPr>
            <a:r>
              <a:rPr lang="zh-CN" altLang="en-US" sz="3600" dirty="0"/>
              <a:t>发布阶段的实践：金丝雀发布</a:t>
            </a:r>
            <a:r>
              <a:rPr lang="en-US" altLang="zh-CN" sz="3600" dirty="0"/>
              <a:t>(</a:t>
            </a:r>
            <a:r>
              <a:rPr lang="en-US" altLang="zh-CN" sz="3600" dirty="0" err="1"/>
              <a:t>dogfooding</a:t>
            </a:r>
            <a:r>
              <a:rPr lang="zh-CN" altLang="en-US" sz="3600" dirty="0"/>
              <a:t>、部署工具</a:t>
            </a:r>
            <a:r>
              <a:rPr lang="en-US" altLang="zh-CN" sz="3600" dirty="0"/>
              <a:t>Spinnaker)</a:t>
            </a:r>
            <a:r>
              <a:rPr lang="zh-CN" altLang="en-US" sz="3600" dirty="0"/>
              <a:t>、监控。</a:t>
            </a:r>
            <a:endParaRPr lang="en-US" altLang="zh-CN" sz="3600" dirty="0"/>
          </a:p>
          <a:p>
            <a:pPr>
              <a:lnSpc>
                <a:spcPct val="150000"/>
              </a:lnSpc>
            </a:pPr>
            <a:r>
              <a:rPr lang="zh-CN" altLang="en-US" sz="3600" dirty="0"/>
              <a:t>发布后的实践：监控（日志、度量和分布式追踪）、</a:t>
            </a:r>
            <a:r>
              <a:rPr lang="en-US" altLang="zh-CN" sz="3600" dirty="0"/>
              <a:t>A/B</a:t>
            </a:r>
            <a:r>
              <a:rPr lang="zh-CN" altLang="en-US" sz="3600" dirty="0"/>
              <a:t>测试（通过配置或者功能开关）和混沌工程；</a:t>
            </a:r>
            <a:endParaRPr lang="en-US" altLang="zh-CN" sz="3600" dirty="0"/>
          </a:p>
          <a:p>
            <a:pPr>
              <a:lnSpc>
                <a:spcPct val="150000"/>
              </a:lnSpc>
            </a:pPr>
            <a:endParaRPr lang="zh-CN" altLang="en-US" sz="3600" dirty="0"/>
          </a:p>
        </p:txBody>
      </p:sp>
      <p:pic>
        <p:nvPicPr>
          <p:cNvPr id="4" name="图片 3"/>
          <p:cNvPicPr>
            <a:picLocks noChangeAspect="1"/>
          </p:cNvPicPr>
          <p:nvPr/>
        </p:nvPicPr>
        <p:blipFill>
          <a:blip r:embed="rId3"/>
          <a:stretch>
            <a:fillRect/>
          </a:stretch>
        </p:blipFill>
        <p:spPr>
          <a:xfrm>
            <a:off x="17214850" y="109204"/>
            <a:ext cx="2357825" cy="2786062"/>
          </a:xfrm>
          <a:prstGeom prst="rect">
            <a:avLst/>
          </a:prstGeom>
        </p:spPr>
      </p:pic>
    </p:spTree>
    <p:extLst>
      <p:ext uri="{BB962C8B-B14F-4D97-AF65-F5344CB8AC3E}">
        <p14:creationId xmlns:p14="http://schemas.microsoft.com/office/powerpoint/2010/main" val="1942451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147050" y="6825180"/>
            <a:ext cx="9306075" cy="3181350"/>
          </a:xfrm>
          <a:prstGeom prst="rect">
            <a:avLst/>
          </a:prstGeom>
        </p:spPr>
      </p:pic>
      <p:pic>
        <p:nvPicPr>
          <p:cNvPr id="6" name="图片 5"/>
          <p:cNvPicPr>
            <a:picLocks noChangeAspect="1"/>
          </p:cNvPicPr>
          <p:nvPr/>
        </p:nvPicPr>
        <p:blipFill>
          <a:blip r:embed="rId4"/>
          <a:stretch>
            <a:fillRect/>
          </a:stretch>
        </p:blipFill>
        <p:spPr>
          <a:xfrm>
            <a:off x="7994650" y="1359234"/>
            <a:ext cx="8959314" cy="432425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6"/>
          <a:stretch>
            <a:fillRect/>
          </a:stretch>
        </p:blipFill>
        <p:spPr>
          <a:xfrm>
            <a:off x="1016800" y="6310681"/>
            <a:ext cx="5674459" cy="4210349"/>
          </a:xfrm>
          <a:prstGeom prst="rect">
            <a:avLst/>
          </a:prstGeom>
        </p:spPr>
      </p:pic>
    </p:spTree>
    <p:extLst>
      <p:ext uri="{BB962C8B-B14F-4D97-AF65-F5344CB8AC3E}">
        <p14:creationId xmlns:p14="http://schemas.microsoft.com/office/powerpoint/2010/main" val="4010144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SEV—Facebook</a:t>
            </a:r>
            <a:r>
              <a:rPr lang="zh-CN" altLang="en-US" sz="6000" dirty="0"/>
              <a:t>的失败案例</a:t>
            </a:r>
          </a:p>
        </p:txBody>
      </p:sp>
      <p:sp>
        <p:nvSpPr>
          <p:cNvPr id="3" name="文本占位符 2"/>
          <p:cNvSpPr>
            <a:spLocks noGrp="1"/>
          </p:cNvSpPr>
          <p:nvPr>
            <p:ph type="body" idx="1"/>
          </p:nvPr>
        </p:nvSpPr>
        <p:spPr>
          <a:xfrm>
            <a:off x="1005204" y="2911475"/>
            <a:ext cx="18093691" cy="3877985"/>
          </a:xfrm>
        </p:spPr>
        <p:txBody>
          <a:bodyPr/>
          <a:lstStyle/>
          <a:p>
            <a:pPr>
              <a:lnSpc>
                <a:spcPct val="150000"/>
              </a:lnSpc>
            </a:pPr>
            <a:r>
              <a:rPr lang="en-US" altLang="zh-CN" sz="2800" dirty="0"/>
              <a:t>Facebook</a:t>
            </a:r>
            <a:r>
              <a:rPr lang="zh-CN" altLang="en-US" sz="2800" dirty="0"/>
              <a:t>上所有已识别的故障都记录在“ </a:t>
            </a:r>
            <a:r>
              <a:rPr lang="en-US" altLang="zh-CN" sz="2800" dirty="0"/>
              <a:t>SEV”</a:t>
            </a:r>
            <a:r>
              <a:rPr lang="zh-CN" altLang="en-US" sz="2800" dirty="0"/>
              <a:t>数据库中，我们从该数据库中提取了所有错误。 </a:t>
            </a:r>
            <a:endParaRPr lang="en-US" altLang="zh-CN" sz="2800" dirty="0"/>
          </a:p>
          <a:p>
            <a:pPr>
              <a:lnSpc>
                <a:spcPct val="150000"/>
              </a:lnSpc>
            </a:pPr>
            <a:r>
              <a:rPr lang="zh-CN" altLang="en-US" sz="2800" dirty="0"/>
              <a:t>当员工使用内部</a:t>
            </a:r>
            <a:r>
              <a:rPr lang="en-US" altLang="zh-CN" sz="2800" dirty="0"/>
              <a:t>SEV</a:t>
            </a:r>
            <a:r>
              <a:rPr lang="zh-CN" altLang="en-US" sz="2800" dirty="0"/>
              <a:t>工具检测到故障时，会将其记录下来。 每个故障的严重性级别都在</a:t>
            </a:r>
            <a:r>
              <a:rPr lang="en-US" altLang="zh-CN" sz="2800" dirty="0"/>
              <a:t>1</a:t>
            </a:r>
            <a:r>
              <a:rPr lang="zh-CN" altLang="en-US" sz="2800" dirty="0"/>
              <a:t>到</a:t>
            </a:r>
            <a:r>
              <a:rPr lang="en-US" altLang="zh-CN" sz="2800" dirty="0"/>
              <a:t>3</a:t>
            </a:r>
            <a:r>
              <a:rPr lang="zh-CN" altLang="en-US" sz="2800" dirty="0"/>
              <a:t>之间：</a:t>
            </a:r>
            <a:endParaRPr lang="en-US" altLang="zh-CN" sz="2800" dirty="0"/>
          </a:p>
          <a:p>
            <a:pPr>
              <a:lnSpc>
                <a:spcPct val="150000"/>
              </a:lnSpc>
            </a:pPr>
            <a:r>
              <a:rPr lang="zh-CN" altLang="en-US" sz="2800" dirty="0"/>
              <a:t>（</a:t>
            </a:r>
            <a:r>
              <a:rPr lang="en-US" altLang="zh-CN" sz="2800" dirty="0"/>
              <a:t>1</a:t>
            </a:r>
            <a:r>
              <a:rPr lang="zh-CN" altLang="en-US" sz="2800" dirty="0"/>
              <a:t>）严重，必须立即处理，高优先级</a:t>
            </a:r>
            <a:endParaRPr lang="en-US" altLang="zh-CN" sz="2800" dirty="0"/>
          </a:p>
          <a:p>
            <a:pPr>
              <a:lnSpc>
                <a:spcPct val="150000"/>
              </a:lnSpc>
            </a:pPr>
            <a:r>
              <a:rPr lang="zh-CN" altLang="en-US" sz="2800" dirty="0"/>
              <a:t>（</a:t>
            </a:r>
            <a:r>
              <a:rPr lang="en-US" altLang="zh-CN" sz="2800" dirty="0"/>
              <a:t>2</a:t>
            </a:r>
            <a:r>
              <a:rPr lang="zh-CN" altLang="en-US" sz="2800" dirty="0"/>
              <a:t>）中优先级</a:t>
            </a:r>
            <a:endParaRPr lang="en-US" altLang="zh-CN" sz="2800" dirty="0"/>
          </a:p>
          <a:p>
            <a:pPr>
              <a:lnSpc>
                <a:spcPct val="150000"/>
              </a:lnSpc>
            </a:pPr>
            <a:r>
              <a:rPr lang="zh-CN" altLang="en-US" sz="2800" dirty="0"/>
              <a:t>（</a:t>
            </a:r>
            <a:r>
              <a:rPr lang="en-US" altLang="zh-CN" sz="2800" dirty="0"/>
              <a:t>3</a:t>
            </a:r>
            <a:r>
              <a:rPr lang="zh-CN" altLang="en-US" sz="2800" dirty="0"/>
              <a:t>）低优先级来解决错误。</a:t>
            </a:r>
            <a:endParaRPr lang="en-US" altLang="zh-CN" sz="2800" dirty="0"/>
          </a:p>
          <a:p>
            <a:pPr>
              <a:lnSpc>
                <a:spcPct val="150000"/>
              </a:lnSpc>
            </a:pPr>
            <a:r>
              <a:rPr lang="en-US" altLang="zh-CN" sz="2800" dirty="0"/>
              <a:t>4</a:t>
            </a:r>
            <a:r>
              <a:rPr lang="zh-CN" altLang="en-US" sz="2800" dirty="0"/>
              <a:t>总体而言，</a:t>
            </a:r>
            <a:r>
              <a:rPr lang="en-US" altLang="zh-CN" sz="2800" dirty="0"/>
              <a:t>SEV</a:t>
            </a:r>
            <a:r>
              <a:rPr lang="zh-CN" altLang="en-US" sz="2800" dirty="0"/>
              <a:t>数据库包含 报告的故障超过</a:t>
            </a:r>
            <a:r>
              <a:rPr lang="en-US" altLang="zh-CN" sz="2800" dirty="0"/>
              <a:t>4,750</a:t>
            </a:r>
            <a:r>
              <a:rPr lang="zh-CN" altLang="en-US" sz="2800" dirty="0"/>
              <a:t>。</a:t>
            </a:r>
          </a:p>
        </p:txBody>
      </p:sp>
      <p:sp>
        <p:nvSpPr>
          <p:cNvPr id="4" name="矩形 3"/>
          <p:cNvSpPr/>
          <p:nvPr/>
        </p:nvSpPr>
        <p:spPr>
          <a:xfrm>
            <a:off x="1593850" y="8626475"/>
            <a:ext cx="8622873" cy="523220"/>
          </a:xfrm>
          <a:prstGeom prst="rect">
            <a:avLst/>
          </a:prstGeom>
        </p:spPr>
        <p:txBody>
          <a:bodyPr wrap="none">
            <a:spAutoFit/>
          </a:bodyPr>
          <a:lstStyle/>
          <a:p>
            <a:pPr algn="just">
              <a:spcAft>
                <a:spcPts val="0"/>
              </a:spcAft>
            </a:pP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800"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从经验中学到的知识比责骂失败者更为重要和有益</a:t>
            </a: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kern="100" dirty="0">
              <a:solidFill>
                <a:srgbClr val="FFC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extLst>
      <p:ext uri="{BB962C8B-B14F-4D97-AF65-F5344CB8AC3E}">
        <p14:creationId xmlns:p14="http://schemas.microsoft.com/office/powerpoint/2010/main" val="79909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smtClean="0"/>
              <a:t>的工具</a:t>
            </a:r>
            <a:endParaRPr kumimoji="1" lang="zh-CN" altLang="en-US" dirty="0"/>
          </a:p>
        </p:txBody>
      </p:sp>
    </p:spTree>
    <p:extLst>
      <p:ext uri="{BB962C8B-B14F-4D97-AF65-F5344CB8AC3E}">
        <p14:creationId xmlns:p14="http://schemas.microsoft.com/office/powerpoint/2010/main" val="983913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Continuous Delivery Landscape</a:t>
            </a:r>
            <a:endParaRPr lang="zh-CN" altLang="en-US" sz="6000" dirty="0"/>
          </a:p>
        </p:txBody>
      </p:sp>
      <p:pic>
        <p:nvPicPr>
          <p:cNvPr id="3" name="图片 2">
            <a:extLst>
              <a:ext uri="{FF2B5EF4-FFF2-40B4-BE49-F238E27FC236}">
                <a16:creationId xmlns:a16="http://schemas.microsoft.com/office/drawing/2014/main" xmlns="" id="{94BD2DD0-CF47-8E45-BA56-DD79CF9BE8ED}"/>
              </a:ext>
            </a:extLst>
          </p:cNvPr>
          <p:cNvPicPr>
            <a:picLocks noChangeAspect="1"/>
          </p:cNvPicPr>
          <p:nvPr/>
        </p:nvPicPr>
        <p:blipFill>
          <a:blip r:embed="rId3"/>
          <a:stretch>
            <a:fillRect/>
          </a:stretch>
        </p:blipFill>
        <p:spPr>
          <a:xfrm>
            <a:off x="1005205" y="2183719"/>
            <a:ext cx="18093690" cy="9141505"/>
          </a:xfrm>
          <a:prstGeom prst="rect">
            <a:avLst/>
          </a:prstGeom>
        </p:spPr>
      </p:pic>
    </p:spTree>
    <p:extLst>
      <p:ext uri="{BB962C8B-B14F-4D97-AF65-F5344CB8AC3E}">
        <p14:creationId xmlns:p14="http://schemas.microsoft.com/office/powerpoint/2010/main" val="4144705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应用和数据</a:t>
            </a:r>
          </a:p>
        </p:txBody>
      </p:sp>
      <p:pic>
        <p:nvPicPr>
          <p:cNvPr id="14" name="图片 13">
            <a:extLst>
              <a:ext uri="{FF2B5EF4-FFF2-40B4-BE49-F238E27FC236}">
                <a16:creationId xmlns:a16="http://schemas.microsoft.com/office/drawing/2014/main" xmlns="" id="{99A3AAD5-A5F3-A246-B31F-52FCA215A0FD}"/>
              </a:ext>
            </a:extLst>
          </p:cNvPr>
          <p:cNvPicPr>
            <a:picLocks noChangeAspect="1"/>
          </p:cNvPicPr>
          <p:nvPr/>
        </p:nvPicPr>
        <p:blipFill>
          <a:blip r:embed="rId3"/>
          <a:stretch>
            <a:fillRect/>
          </a:stretch>
        </p:blipFill>
        <p:spPr>
          <a:xfrm>
            <a:off x="1441450" y="2183130"/>
            <a:ext cx="17221200" cy="9281268"/>
          </a:xfrm>
          <a:prstGeom prst="rect">
            <a:avLst/>
          </a:prstGeom>
        </p:spPr>
      </p:pic>
    </p:spTree>
    <p:extLst>
      <p:ext uri="{BB962C8B-B14F-4D97-AF65-F5344CB8AC3E}">
        <p14:creationId xmlns:p14="http://schemas.microsoft.com/office/powerpoint/2010/main" val="1253425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en" altLang="zh-CN" sz="6000" dirty="0"/>
              <a:t>DevOps</a:t>
            </a:r>
            <a:br>
              <a:rPr lang="en" altLang="zh-CN" sz="6000" dirty="0"/>
            </a:br>
            <a:endParaRPr lang="zh-CN" altLang="en-US" sz="6000" dirty="0"/>
          </a:p>
        </p:txBody>
      </p:sp>
      <p:pic>
        <p:nvPicPr>
          <p:cNvPr id="3" name="图片 2">
            <a:extLst>
              <a:ext uri="{FF2B5EF4-FFF2-40B4-BE49-F238E27FC236}">
                <a16:creationId xmlns:a16="http://schemas.microsoft.com/office/drawing/2014/main" xmlns="" id="{C2C7225F-5481-7D42-AFC7-E13A472B6554}"/>
              </a:ext>
            </a:extLst>
          </p:cNvPr>
          <p:cNvPicPr>
            <a:picLocks noChangeAspect="1"/>
          </p:cNvPicPr>
          <p:nvPr/>
        </p:nvPicPr>
        <p:blipFill>
          <a:blip r:embed="rId3"/>
          <a:stretch>
            <a:fillRect/>
          </a:stretch>
        </p:blipFill>
        <p:spPr>
          <a:xfrm>
            <a:off x="1670050" y="3087281"/>
            <a:ext cx="15936523" cy="7367994"/>
          </a:xfrm>
          <a:prstGeom prst="rect">
            <a:avLst/>
          </a:prstGeom>
        </p:spPr>
      </p:pic>
    </p:spTree>
    <p:extLst>
      <p:ext uri="{BB962C8B-B14F-4D97-AF65-F5344CB8AC3E}">
        <p14:creationId xmlns:p14="http://schemas.microsoft.com/office/powerpoint/2010/main" val="3500669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US" sz="6000" dirty="0"/>
              <a:t>实用工具</a:t>
            </a:r>
            <a:r>
              <a:rPr lang="en" altLang="zh-CN" sz="6000" dirty="0"/>
              <a:t/>
            </a:r>
            <a:br>
              <a:rPr lang="en" altLang="zh-CN" sz="6000" dirty="0"/>
            </a:br>
            <a:endParaRPr lang="zh-CN" altLang="en-US" sz="6000" dirty="0"/>
          </a:p>
        </p:txBody>
      </p:sp>
      <p:pic>
        <p:nvPicPr>
          <p:cNvPr id="4" name="图片 3">
            <a:extLst>
              <a:ext uri="{FF2B5EF4-FFF2-40B4-BE49-F238E27FC236}">
                <a16:creationId xmlns:a16="http://schemas.microsoft.com/office/drawing/2014/main" xmlns="" id="{C9E643FE-6DBA-FE4B-BD66-25F58CB02781}"/>
              </a:ext>
            </a:extLst>
          </p:cNvPr>
          <p:cNvPicPr>
            <a:picLocks noChangeAspect="1"/>
          </p:cNvPicPr>
          <p:nvPr/>
        </p:nvPicPr>
        <p:blipFill>
          <a:blip r:embed="rId3"/>
          <a:stretch>
            <a:fillRect/>
          </a:stretch>
        </p:blipFill>
        <p:spPr>
          <a:xfrm>
            <a:off x="1441450" y="2392214"/>
            <a:ext cx="16002000" cy="9054931"/>
          </a:xfrm>
          <a:prstGeom prst="rect">
            <a:avLst/>
          </a:prstGeom>
        </p:spPr>
      </p:pic>
    </p:spTree>
    <p:extLst>
      <p:ext uri="{BB962C8B-B14F-4D97-AF65-F5344CB8AC3E}">
        <p14:creationId xmlns:p14="http://schemas.microsoft.com/office/powerpoint/2010/main" val="362260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08564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的组织和文化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的最佳管理实践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四</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的最佳工程实践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五</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带给我们的</a:t>
            </a:r>
            <a:r>
              <a:rPr kumimoji="1" lang="zh-CN" altLang="en-US" b="1" dirty="0" smtClean="0">
                <a:solidFill>
                  <a:srgbClr val="FFC000"/>
                </a:solidFill>
              </a:rPr>
              <a:t>启示</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330"/>
          </a:xfrm>
        </p:spPr>
        <p:txBody>
          <a:bodyPr wrap="square" lIns="0" tIns="0" rIns="0" bIns="0">
            <a:spAutoFit/>
          </a:bodyPr>
          <a:lstStyle/>
          <a:p>
            <a:r>
              <a:rPr lang="zh-CN" altLang="en-US" sz="6000" dirty="0"/>
              <a:t>工具相关</a:t>
            </a:r>
          </a:p>
        </p:txBody>
      </p:sp>
      <p:sp>
        <p:nvSpPr>
          <p:cNvPr id="3" name="Text Placeholder 2"/>
          <p:cNvSpPr>
            <a:spLocks noGrp="1"/>
          </p:cNvSpPr>
          <p:nvPr>
            <p:ph type="body" idx="1"/>
          </p:nvPr>
        </p:nvSpPr>
        <p:spPr>
          <a:xfrm>
            <a:off x="103851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05204" y="626427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t>支持：代码审查、代码静态扫描，单元测试，集成测试，前后端联调</a:t>
            </a:r>
          </a:p>
        </p:txBody>
      </p:sp>
      <p:sp>
        <p:nvSpPr>
          <p:cNvPr id="6" name="Text Placeholder 2"/>
          <p:cNvSpPr txBox="1"/>
          <p:nvPr/>
        </p:nvSpPr>
        <p:spPr>
          <a:xfrm>
            <a:off x="755650" y="8079175"/>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p>
        </p:txBody>
      </p:sp>
      <p:sp>
        <p:nvSpPr>
          <p:cNvPr id="8" name="Text Placeholder 2"/>
          <p:cNvSpPr txBox="1"/>
          <p:nvPr/>
        </p:nvSpPr>
        <p:spPr>
          <a:xfrm>
            <a:off x="755650" y="10386027"/>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p>
        </p:txBody>
      </p:sp>
      <p:pic>
        <p:nvPicPr>
          <p:cNvPr id="10" name="图片 9"/>
          <p:cNvPicPr>
            <a:picLocks noChangeAspect="1"/>
          </p:cNvPicPr>
          <p:nvPr/>
        </p:nvPicPr>
        <p:blipFill>
          <a:blip r:embed="rId2"/>
          <a:stretch>
            <a:fillRect/>
          </a:stretch>
        </p:blipFill>
        <p:spPr>
          <a:xfrm>
            <a:off x="9366250" y="5967974"/>
            <a:ext cx="4067175" cy="1619250"/>
          </a:xfrm>
          <a:prstGeom prst="rect">
            <a:avLst/>
          </a:prstGeom>
        </p:spPr>
      </p:pic>
      <p:pic>
        <p:nvPicPr>
          <p:cNvPr id="11" name="图片 10"/>
          <p:cNvPicPr>
            <a:picLocks noChangeAspect="1"/>
          </p:cNvPicPr>
          <p:nvPr/>
        </p:nvPicPr>
        <p:blipFill>
          <a:blip r:embed="rId3"/>
          <a:stretch>
            <a:fillRect/>
          </a:stretch>
        </p:blipFill>
        <p:spPr>
          <a:xfrm>
            <a:off x="10085356" y="3942016"/>
            <a:ext cx="1352550" cy="916327"/>
          </a:xfrm>
          <a:prstGeom prst="rect">
            <a:avLst/>
          </a:prstGeom>
        </p:spPr>
      </p:pic>
    </p:spTree>
    <p:extLst>
      <p:ext uri="{BB962C8B-B14F-4D97-AF65-F5344CB8AC3E}">
        <p14:creationId xmlns:p14="http://schemas.microsoft.com/office/powerpoint/2010/main" val="699844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US" sz="6000" dirty="0"/>
              <a:t>商业工具</a:t>
            </a:r>
            <a:r>
              <a:rPr lang="en" altLang="zh-CN" sz="6000" dirty="0"/>
              <a:t/>
            </a:r>
            <a:br>
              <a:rPr lang="en" altLang="zh-CN" sz="6000" dirty="0"/>
            </a:br>
            <a:endParaRPr lang="zh-CN" altLang="en-US" sz="6000" dirty="0"/>
          </a:p>
        </p:txBody>
      </p:sp>
      <p:pic>
        <p:nvPicPr>
          <p:cNvPr id="4" name="图片 3">
            <a:extLst>
              <a:ext uri="{FF2B5EF4-FFF2-40B4-BE49-F238E27FC236}">
                <a16:creationId xmlns:a16="http://schemas.microsoft.com/office/drawing/2014/main" xmlns="" id="{5ECB6C37-5E38-D24F-92AC-2ED2F72B7950}"/>
              </a:ext>
            </a:extLst>
          </p:cNvPr>
          <p:cNvPicPr>
            <a:picLocks noChangeAspect="1"/>
          </p:cNvPicPr>
          <p:nvPr/>
        </p:nvPicPr>
        <p:blipFill>
          <a:blip r:embed="rId3"/>
          <a:stretch>
            <a:fillRect/>
          </a:stretch>
        </p:blipFill>
        <p:spPr>
          <a:xfrm>
            <a:off x="1593850" y="3360965"/>
            <a:ext cx="15316200" cy="3944209"/>
          </a:xfrm>
          <a:prstGeom prst="rect">
            <a:avLst/>
          </a:prstGeom>
        </p:spPr>
      </p:pic>
    </p:spTree>
    <p:extLst>
      <p:ext uri="{BB962C8B-B14F-4D97-AF65-F5344CB8AC3E}">
        <p14:creationId xmlns:p14="http://schemas.microsoft.com/office/powerpoint/2010/main" val="3920078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p>
        </p:txBody>
      </p:sp>
      <p:sp>
        <p:nvSpPr>
          <p:cNvPr id="6" name="副标题 5"/>
          <p:cNvSpPr>
            <a:spLocks noGrp="1"/>
          </p:cNvSpPr>
          <p:nvPr>
            <p:ph type="subTitle" idx="4"/>
          </p:nvPr>
        </p:nvSpPr>
        <p:spPr/>
        <p:txBody>
          <a:bodyPr/>
          <a:lstStyle/>
          <a:p>
            <a:endParaRPr kumimoji="1" lang="zh-CN" altLang="en-US"/>
          </a:p>
        </p:txBody>
      </p:sp>
    </p:spTree>
    <p:extLst>
      <p:ext uri="{BB962C8B-B14F-4D97-AF65-F5344CB8AC3E}">
        <p14:creationId xmlns:p14="http://schemas.microsoft.com/office/powerpoint/2010/main" val="349841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Facebook Development </a:t>
            </a:r>
            <a:endParaRPr lang="zh-CN" altLang="en-US" sz="6000" dirty="0"/>
          </a:p>
        </p:txBody>
      </p:sp>
      <p:sp>
        <p:nvSpPr>
          <p:cNvPr id="4" name="矩形 3">
            <a:extLst>
              <a:ext uri="{FF2B5EF4-FFF2-40B4-BE49-F238E27FC236}">
                <a16:creationId xmlns:a16="http://schemas.microsoft.com/office/drawing/2014/main" xmlns="" id="{072514AA-F26D-B240-96A3-BB4525118679}"/>
              </a:ext>
            </a:extLst>
          </p:cNvPr>
          <p:cNvSpPr/>
          <p:nvPr/>
        </p:nvSpPr>
        <p:spPr>
          <a:xfrm>
            <a:off x="1136650" y="2606675"/>
            <a:ext cx="17526000" cy="757130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 There is no detailed plan to achieve a final, well-specified product.</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work directly on a common codebase with no branches and merging. • There is no separate QA team responsible for testing.</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New code is released at a high rate, currently twice every working day.</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Engineers self-select what to work on.</a:t>
            </a:r>
            <a:br>
              <a:rPr lang="en" altLang="zh-CN" sz="5400" dirty="0">
                <a:solidFill>
                  <a:schemeClr val="bg1"/>
                </a:solidFill>
                <a:latin typeface="Microsoft YaHei" panose="020B0503020204020204" pitchFamily="34" charset="-122"/>
                <a:ea typeface="Microsoft YaHei" panose="020B0503020204020204" pitchFamily="34" charset="-122"/>
              </a:rPr>
            </a:br>
            <a:r>
              <a:rPr lang="en" altLang="zh-CN" sz="5400" dirty="0">
                <a:solidFill>
                  <a:schemeClr val="bg1"/>
                </a:solidFill>
                <a:latin typeface="Microsoft YaHei" panose="020B0503020204020204" pitchFamily="34" charset="-122"/>
                <a:ea typeface="Microsoft YaHei" panose="020B0503020204020204" pitchFamily="34" charset="-122"/>
              </a:rPr>
              <a:t>• There is no assignment of blame for failures. </a:t>
            </a:r>
          </a:p>
        </p:txBody>
      </p:sp>
    </p:spTree>
    <p:extLst>
      <p:ext uri="{BB962C8B-B14F-4D97-AF65-F5344CB8AC3E}">
        <p14:creationId xmlns:p14="http://schemas.microsoft.com/office/powerpoint/2010/main" val="530686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Facebook Deployment  </a:t>
            </a:r>
            <a:endParaRPr lang="zh-CN" altLang="en-US" sz="6000" dirty="0"/>
          </a:p>
        </p:txBody>
      </p:sp>
      <p:pic>
        <p:nvPicPr>
          <p:cNvPr id="3" name="图片 2">
            <a:extLst>
              <a:ext uri="{FF2B5EF4-FFF2-40B4-BE49-F238E27FC236}">
                <a16:creationId xmlns:a16="http://schemas.microsoft.com/office/drawing/2014/main" xmlns="" id="{546DEE9C-C472-2E4F-8D2D-9D4765F51E36}"/>
              </a:ext>
            </a:extLst>
          </p:cNvPr>
          <p:cNvPicPr>
            <a:picLocks noChangeAspect="1"/>
          </p:cNvPicPr>
          <p:nvPr/>
        </p:nvPicPr>
        <p:blipFill>
          <a:blip r:embed="rId3"/>
          <a:stretch>
            <a:fillRect/>
          </a:stretch>
        </p:blipFill>
        <p:spPr>
          <a:xfrm>
            <a:off x="1005205" y="2530475"/>
            <a:ext cx="18093690" cy="6934200"/>
          </a:xfrm>
          <a:prstGeom prst="rect">
            <a:avLst/>
          </a:prstGeom>
        </p:spPr>
      </p:pic>
    </p:spTree>
    <p:extLst>
      <p:ext uri="{BB962C8B-B14F-4D97-AF65-F5344CB8AC3E}">
        <p14:creationId xmlns:p14="http://schemas.microsoft.com/office/powerpoint/2010/main" val="2375581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DevOps</a:t>
            </a:r>
            <a:r>
              <a:rPr lang="zh-CN" altLang="en-US" sz="6000" dirty="0"/>
              <a:t> </a:t>
            </a:r>
            <a:r>
              <a:rPr lang="en-US" altLang="zh-CN" sz="6000" dirty="0"/>
              <a:t>Stages</a:t>
            </a:r>
            <a:endParaRPr lang="zh-CN" altLang="en-US" sz="6000" dirty="0"/>
          </a:p>
        </p:txBody>
      </p:sp>
      <p:pic>
        <p:nvPicPr>
          <p:cNvPr id="5" name="图片 4">
            <a:extLst>
              <a:ext uri="{FF2B5EF4-FFF2-40B4-BE49-F238E27FC236}">
                <a16:creationId xmlns:a16="http://schemas.microsoft.com/office/drawing/2014/main" xmlns="" id="{4326E147-EC28-6E4D-BF83-056817F57090}"/>
              </a:ext>
            </a:extLst>
          </p:cNvPr>
          <p:cNvPicPr>
            <a:picLocks noChangeAspect="1"/>
          </p:cNvPicPr>
          <p:nvPr/>
        </p:nvPicPr>
        <p:blipFill>
          <a:blip r:embed="rId3"/>
          <a:stretch>
            <a:fillRect/>
          </a:stretch>
        </p:blipFill>
        <p:spPr>
          <a:xfrm>
            <a:off x="998855" y="2289447"/>
            <a:ext cx="17505045" cy="8165828"/>
          </a:xfrm>
          <a:prstGeom prst="rect">
            <a:avLst/>
          </a:prstGeom>
        </p:spPr>
      </p:pic>
    </p:spTree>
    <p:extLst>
      <p:ext uri="{BB962C8B-B14F-4D97-AF65-F5344CB8AC3E}">
        <p14:creationId xmlns:p14="http://schemas.microsoft.com/office/powerpoint/2010/main" val="64017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Version</a:t>
            </a:r>
            <a:r>
              <a:rPr lang="zh-CN" altLang="en-US" sz="6000" dirty="0"/>
              <a:t> </a:t>
            </a:r>
            <a:r>
              <a:rPr lang="en-US" altLang="zh-CN" sz="6000" dirty="0"/>
              <a:t>Control</a:t>
            </a:r>
            <a:endParaRPr lang="zh-CN" altLang="en-US" sz="6000" dirty="0"/>
          </a:p>
        </p:txBody>
      </p:sp>
      <p:sp>
        <p:nvSpPr>
          <p:cNvPr id="4" name="矩形 3">
            <a:extLst>
              <a:ext uri="{FF2B5EF4-FFF2-40B4-BE49-F238E27FC236}">
                <a16:creationId xmlns:a16="http://schemas.microsoft.com/office/drawing/2014/main" xmlns="" id="{072514AA-F26D-B240-96A3-BB4525118679}"/>
              </a:ext>
            </a:extLst>
          </p:cNvPr>
          <p:cNvSpPr/>
          <p:nvPr/>
        </p:nvSpPr>
        <p:spPr>
          <a:xfrm>
            <a:off x="1136650" y="2606675"/>
            <a:ext cx="17526000" cy="2585323"/>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Regression tests</a:t>
            </a:r>
          </a:p>
          <a:p>
            <a:r>
              <a:rPr lang="en" altLang="zh-CN" sz="5400" dirty="0">
                <a:solidFill>
                  <a:schemeClr val="bg1"/>
                </a:solidFill>
                <a:latin typeface="Microsoft YaHei" panose="020B0503020204020204" pitchFamily="34" charset="-122"/>
                <a:ea typeface="Microsoft YaHei" panose="020B0503020204020204" pitchFamily="34" charset="-122"/>
              </a:rPr>
              <a:t>Integration tests</a:t>
            </a:r>
          </a:p>
          <a:p>
            <a:r>
              <a:rPr lang="en" altLang="zh-CN" sz="5400" dirty="0">
                <a:solidFill>
                  <a:schemeClr val="bg1"/>
                </a:solidFill>
                <a:latin typeface="Microsoft YaHei" panose="020B0503020204020204" pitchFamily="34" charset="-122"/>
                <a:ea typeface="Microsoft YaHei" panose="020B0503020204020204" pitchFamily="34" charset="-122"/>
              </a:rPr>
              <a:t>UI tests</a:t>
            </a:r>
          </a:p>
        </p:txBody>
      </p:sp>
    </p:spTree>
    <p:extLst>
      <p:ext uri="{BB962C8B-B14F-4D97-AF65-F5344CB8AC3E}">
        <p14:creationId xmlns:p14="http://schemas.microsoft.com/office/powerpoint/2010/main" val="1825588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Continuous Delivery</a:t>
            </a:r>
            <a:r>
              <a:rPr lang="zh-CN" altLang="en-US" sz="6000" dirty="0"/>
              <a:t> </a:t>
            </a:r>
            <a:r>
              <a:rPr lang="en" altLang="zh-CN" sz="6000" dirty="0"/>
              <a:t>pipeline</a:t>
            </a:r>
            <a:endParaRPr lang="zh-CN" altLang="en-US" sz="6000" dirty="0"/>
          </a:p>
        </p:txBody>
      </p:sp>
      <p:sp>
        <p:nvSpPr>
          <p:cNvPr id="4" name="矩形 3">
            <a:extLst>
              <a:ext uri="{FF2B5EF4-FFF2-40B4-BE49-F238E27FC236}">
                <a16:creationId xmlns:a16="http://schemas.microsoft.com/office/drawing/2014/main" xmlns="" id="{072514AA-F26D-B240-96A3-BB4525118679}"/>
              </a:ext>
            </a:extLst>
          </p:cNvPr>
          <p:cNvSpPr/>
          <p:nvPr/>
        </p:nvSpPr>
        <p:spPr>
          <a:xfrm>
            <a:off x="1005204" y="2183130"/>
            <a:ext cx="18093691" cy="15050274"/>
          </a:xfrm>
          <a:prstGeom prst="rect">
            <a:avLst/>
          </a:prstGeom>
        </p:spPr>
        <p:txBody>
          <a:bodyPr wrap="square">
            <a:spAutoFit/>
          </a:bodyPr>
          <a:lstStyle/>
          <a:p>
            <a:r>
              <a:rPr lang="en" altLang="zh-CN" sz="5400" dirty="0">
                <a:solidFill>
                  <a:schemeClr val="bg1"/>
                </a:solidFill>
                <a:latin typeface="Microsoft YaHei" panose="020B0503020204020204" pitchFamily="34" charset="-122"/>
                <a:ea typeface="Microsoft YaHei" panose="020B0503020204020204" pitchFamily="34" charset="-122"/>
              </a:rPr>
              <a:t>Time-travel tests to manipulate time for long running scenarios</a:t>
            </a:r>
          </a:p>
          <a:p>
            <a:r>
              <a:rPr lang="en" altLang="zh-CN" sz="5400" dirty="0">
                <a:solidFill>
                  <a:schemeClr val="bg1"/>
                </a:solidFill>
                <a:latin typeface="Microsoft YaHei" panose="020B0503020204020204" pitchFamily="34" charset="-122"/>
                <a:ea typeface="Microsoft YaHei" panose="020B0503020204020204" pitchFamily="34" charset="-122"/>
              </a:rPr>
              <a:t>Time event tests, such as millennium rollover, daylight savings</a:t>
            </a:r>
          </a:p>
          <a:p>
            <a:r>
              <a:rPr lang="en" altLang="zh-CN" sz="5400" dirty="0">
                <a:solidFill>
                  <a:schemeClr val="bg1"/>
                </a:solidFill>
                <a:latin typeface="Microsoft YaHei" panose="020B0503020204020204" pitchFamily="34" charset="-122"/>
                <a:ea typeface="Microsoft YaHei" panose="020B0503020204020204" pitchFamily="34" charset="-122"/>
              </a:rPr>
              <a:t>General event simulation</a:t>
            </a:r>
          </a:p>
          <a:p>
            <a:r>
              <a:rPr lang="en" altLang="zh-CN" sz="5400" dirty="0">
                <a:solidFill>
                  <a:schemeClr val="bg1"/>
                </a:solidFill>
                <a:latin typeface="Microsoft YaHei" panose="020B0503020204020204" pitchFamily="34" charset="-122"/>
                <a:ea typeface="Microsoft YaHei" panose="020B0503020204020204" pitchFamily="34" charset="-122"/>
              </a:rPr>
              <a:t>Traffic flow tests</a:t>
            </a:r>
          </a:p>
          <a:p>
            <a:r>
              <a:rPr lang="en" altLang="zh-CN" sz="5400" dirty="0">
                <a:solidFill>
                  <a:schemeClr val="bg1"/>
                </a:solidFill>
                <a:latin typeface="Microsoft YaHei" panose="020B0503020204020204" pitchFamily="34" charset="-122"/>
                <a:ea typeface="Microsoft YaHei" panose="020B0503020204020204" pitchFamily="34" charset="-122"/>
              </a:rPr>
              <a:t>Tests for specific hardware and OS versions</a:t>
            </a:r>
          </a:p>
          <a:p>
            <a:r>
              <a:rPr lang="en" altLang="zh-CN" sz="5400" dirty="0">
                <a:solidFill>
                  <a:schemeClr val="bg1"/>
                </a:solidFill>
                <a:latin typeface="Microsoft YaHei" panose="020B0503020204020204" pitchFamily="34" charset="-122"/>
                <a:ea typeface="Microsoft YaHei" panose="020B0503020204020204" pitchFamily="34" charset="-122"/>
              </a:rPr>
              <a:t>Tests for dependencies, other software versions, OS changes</a:t>
            </a:r>
          </a:p>
          <a:p>
            <a:r>
              <a:rPr lang="en" altLang="zh-CN" sz="5400" dirty="0">
                <a:solidFill>
                  <a:schemeClr val="bg1"/>
                </a:solidFill>
                <a:latin typeface="Microsoft YaHei" panose="020B0503020204020204" pitchFamily="34" charset="-122"/>
                <a:ea typeface="Microsoft YaHei" panose="020B0503020204020204" pitchFamily="34" charset="-122"/>
              </a:rPr>
              <a:t>Failure tests: selectively destroy bits of application as in </a:t>
            </a:r>
            <a:r>
              <a:rPr lang="en" altLang="zh-CN" sz="54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xmlns="" val="tx"/>
                    </a:ext>
                  </a:extLst>
                </a:hlinkClick>
              </a:rPr>
              <a:t>Chaos Monkey</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Memory leak detection such as provided by </a:t>
            </a:r>
            <a:r>
              <a:rPr lang="en" altLang="zh-CN" sz="54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xmlns="" val="tx"/>
                    </a:ext>
                  </a:extLst>
                </a:hlinkClick>
              </a:rPr>
              <a:t>plumbr</a:t>
            </a:r>
            <a:endParaRPr lang="en" altLang="zh-CN" sz="5400" dirty="0">
              <a:solidFill>
                <a:schemeClr val="bg1"/>
              </a:solidFill>
              <a:latin typeface="Microsoft YaHei" panose="020B0503020204020204" pitchFamily="34" charset="-122"/>
              <a:ea typeface="Microsoft YaHei" panose="020B0503020204020204" pitchFamily="34" charset="-122"/>
            </a:endParaRPr>
          </a:p>
          <a:p>
            <a:r>
              <a:rPr lang="en" altLang="zh-CN" sz="5400" dirty="0">
                <a:solidFill>
                  <a:schemeClr val="bg1"/>
                </a:solidFill>
                <a:latin typeface="Microsoft YaHei" panose="020B0503020204020204" pitchFamily="34" charset="-122"/>
                <a:ea typeface="Microsoft YaHei" panose="020B0503020204020204" pitchFamily="34" charset="-122"/>
              </a:rPr>
              <a:t>Regulation and compliance tests (for example automated PCI compliance scans)</a:t>
            </a:r>
          </a:p>
          <a:p>
            <a:r>
              <a:rPr lang="en" altLang="zh-CN" sz="5400" dirty="0">
                <a:solidFill>
                  <a:schemeClr val="bg1"/>
                </a:solidFill>
                <a:latin typeface="Microsoft YaHei" panose="020B0503020204020204" pitchFamily="34" charset="-122"/>
                <a:ea typeface="Microsoft YaHei" panose="020B0503020204020204" pitchFamily="34" charset="-122"/>
              </a:rPr>
              <a:t>App-specific analytics</a:t>
            </a:r>
          </a:p>
          <a:p>
            <a:r>
              <a:rPr lang="en" altLang="zh-CN" sz="5400" dirty="0">
                <a:solidFill>
                  <a:schemeClr val="bg1"/>
                </a:solidFill>
                <a:latin typeface="Microsoft YaHei" panose="020B0503020204020204" pitchFamily="34" charset="-122"/>
                <a:ea typeface="Microsoft YaHei" panose="020B0503020204020204" pitchFamily="34" charset="-122"/>
              </a:rPr>
              <a:t>Performance tests</a:t>
            </a:r>
          </a:p>
          <a:p>
            <a:r>
              <a:rPr lang="en" altLang="zh-CN" sz="5400" dirty="0" err="1">
                <a:solidFill>
                  <a:schemeClr val="bg1"/>
                </a:solidFill>
                <a:latin typeface="Microsoft YaHei" panose="020B0503020204020204" pitchFamily="34" charset="-122"/>
                <a:ea typeface="Microsoft YaHei" panose="020B0503020204020204" pitchFamily="34" charset="-122"/>
              </a:rPr>
              <a:t>Explorability</a:t>
            </a:r>
            <a:r>
              <a:rPr lang="en" altLang="zh-CN" sz="5400" dirty="0">
                <a:solidFill>
                  <a:schemeClr val="bg1"/>
                </a:solidFill>
                <a:latin typeface="Microsoft YaHei" panose="020B0503020204020204" pitchFamily="34" charset="-122"/>
                <a:ea typeface="Microsoft YaHei" panose="020B0503020204020204" pitchFamily="34" charset="-122"/>
              </a:rPr>
              <a:t> tests</a:t>
            </a:r>
          </a:p>
          <a:p>
            <a:r>
              <a:rPr lang="en" altLang="zh-CN" sz="5400" dirty="0">
                <a:solidFill>
                  <a:schemeClr val="bg1"/>
                </a:solidFill>
                <a:latin typeface="Microsoft YaHei" panose="020B0503020204020204" pitchFamily="34" charset="-122"/>
                <a:ea typeface="Microsoft YaHei" panose="020B0503020204020204" pitchFamily="34" charset="-122"/>
              </a:rPr>
              <a:t>Usability tests</a:t>
            </a:r>
          </a:p>
        </p:txBody>
      </p:sp>
    </p:spTree>
    <p:extLst>
      <p:ext uri="{BB962C8B-B14F-4D97-AF65-F5344CB8AC3E}">
        <p14:creationId xmlns:p14="http://schemas.microsoft.com/office/powerpoint/2010/main" val="1026953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The practices relate to each other</a:t>
            </a:r>
          </a:p>
        </p:txBody>
      </p:sp>
      <p:pic>
        <p:nvPicPr>
          <p:cNvPr id="3" name="图片 2">
            <a:extLst>
              <a:ext uri="{FF2B5EF4-FFF2-40B4-BE49-F238E27FC236}">
                <a16:creationId xmlns:a16="http://schemas.microsoft.com/office/drawing/2014/main" xmlns="" id="{25A61066-A429-B44E-A4A5-48B6FF48FCB0}"/>
              </a:ext>
            </a:extLst>
          </p:cNvPr>
          <p:cNvPicPr>
            <a:picLocks noChangeAspect="1"/>
          </p:cNvPicPr>
          <p:nvPr/>
        </p:nvPicPr>
        <p:blipFill>
          <a:blip r:embed="rId3"/>
          <a:stretch>
            <a:fillRect/>
          </a:stretch>
        </p:blipFill>
        <p:spPr>
          <a:xfrm>
            <a:off x="1005205" y="2301875"/>
            <a:ext cx="18093690" cy="8517850"/>
          </a:xfrm>
          <a:prstGeom prst="rect">
            <a:avLst/>
          </a:prstGeom>
        </p:spPr>
      </p:pic>
    </p:spTree>
    <p:extLst>
      <p:ext uri="{BB962C8B-B14F-4D97-AF65-F5344CB8AC3E}">
        <p14:creationId xmlns:p14="http://schemas.microsoft.com/office/powerpoint/2010/main" val="4048803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Continuous Deployment</a:t>
            </a:r>
          </a:p>
        </p:txBody>
      </p:sp>
      <p:sp>
        <p:nvSpPr>
          <p:cNvPr id="5" name="矩形 4">
            <a:extLst>
              <a:ext uri="{FF2B5EF4-FFF2-40B4-BE49-F238E27FC236}">
                <a16:creationId xmlns:a16="http://schemas.microsoft.com/office/drawing/2014/main" xmlns="" id="{59978CBA-3363-3047-96B0-670945BE045B}"/>
              </a:ext>
            </a:extLst>
          </p:cNvPr>
          <p:cNvSpPr/>
          <p:nvPr/>
        </p:nvSpPr>
        <p:spPr>
          <a:xfrm>
            <a:off x="1212850" y="2606675"/>
            <a:ext cx="17526000" cy="5909310"/>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lower risk because of smaller, more in- </a:t>
            </a:r>
            <a:r>
              <a:rPr lang="en" altLang="zh-CN" sz="5400" dirty="0" err="1">
                <a:solidFill>
                  <a:schemeClr val="bg1"/>
                </a:solidFill>
                <a:latin typeface="Microsoft YaHei" panose="020B0503020204020204" pitchFamily="34" charset="-122"/>
                <a:ea typeface="Microsoft YaHei" panose="020B0503020204020204" pitchFamily="34" charset="-122"/>
              </a:rPr>
              <a:t>cremental</a:t>
            </a:r>
            <a:r>
              <a:rPr lang="en" altLang="zh-CN" sz="5400" dirty="0">
                <a:solidFill>
                  <a:schemeClr val="bg1"/>
                </a:solidFill>
                <a:latin typeface="Microsoft YaHei" panose="020B0503020204020204" pitchFamily="34" charset="-122"/>
                <a:ea typeface="Microsoft YaHei" panose="020B0503020204020204" pitchFamily="34" charset="-122"/>
              </a:rPr>
              <a:t> changes</a:t>
            </a:r>
          </a:p>
          <a:p>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more rapid feedback from end users </a:t>
            </a:r>
          </a:p>
          <a:p>
            <a:pPr indent="-285750">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improved ability to respond more quickly to threats such as security vulnerabilities .</a:t>
            </a:r>
          </a:p>
        </p:txBody>
      </p:sp>
    </p:spTree>
    <p:extLst>
      <p:ext uri="{BB962C8B-B14F-4D97-AF65-F5344CB8AC3E}">
        <p14:creationId xmlns:p14="http://schemas.microsoft.com/office/powerpoint/2010/main" val="118352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dirty="0" err="1"/>
              <a:t>FaceBook</a:t>
            </a:r>
            <a:r>
              <a:rPr kumimoji="1" lang="zh-CN" altLang="en-US" sz="8000" dirty="0"/>
              <a:t>创业的故事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Continuous Deployment Tools</a:t>
            </a:r>
          </a:p>
        </p:txBody>
      </p:sp>
      <p:sp>
        <p:nvSpPr>
          <p:cNvPr id="5" name="矩形 4">
            <a:extLst>
              <a:ext uri="{FF2B5EF4-FFF2-40B4-BE49-F238E27FC236}">
                <a16:creationId xmlns:a16="http://schemas.microsoft.com/office/drawing/2014/main" xmlns="" id="{59978CBA-3363-3047-96B0-670945BE045B}"/>
              </a:ext>
            </a:extLst>
          </p:cNvPr>
          <p:cNvSpPr/>
          <p:nvPr/>
        </p:nvSpPr>
        <p:spPr>
          <a:xfrm>
            <a:off x="1212850" y="3014762"/>
            <a:ext cx="17526000" cy="5078313"/>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Automated testing</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Rolling deployments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Monitoring and alerts</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9338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Continuous Deployment Best Practices</a:t>
            </a:r>
          </a:p>
        </p:txBody>
      </p:sp>
      <p:sp>
        <p:nvSpPr>
          <p:cNvPr id="5" name="矩形 4">
            <a:extLst>
              <a:ext uri="{FF2B5EF4-FFF2-40B4-BE49-F238E27FC236}">
                <a16:creationId xmlns:a16="http://schemas.microsoft.com/office/drawing/2014/main" xmlns="" id="{59978CBA-3363-3047-96B0-670945BE045B}"/>
              </a:ext>
            </a:extLst>
          </p:cNvPr>
          <p:cNvSpPr/>
          <p:nvPr/>
        </p:nvSpPr>
        <p:spPr>
          <a:xfrm>
            <a:off x="1212850" y="2606675"/>
            <a:ext cx="17526000" cy="4247317"/>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Test-driven development</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Single method of deployment </a:t>
            </a:r>
            <a:br>
              <a:rPr lang="en" altLang="zh-CN" sz="5400" dirty="0">
                <a:solidFill>
                  <a:schemeClr val="bg1"/>
                </a:solidFill>
                <a:latin typeface="Microsoft YaHei" panose="020B0503020204020204" pitchFamily="34" charset="-122"/>
                <a:ea typeface="Microsoft YaHei" panose="020B0503020204020204" pitchFamily="34" charset="-122"/>
              </a:rPr>
            </a:br>
            <a:endParaRPr lang="en" altLang="zh-CN" sz="5400" dirty="0">
              <a:solidFill>
                <a:schemeClr val="bg1"/>
              </a:solidFill>
              <a:latin typeface="Microsoft YaHei" panose="020B0503020204020204" pitchFamily="34" charset="-122"/>
              <a:ea typeface="Microsoft YaHei" panose="020B0503020204020204" pitchFamily="34" charset="-122"/>
            </a:endParaRPr>
          </a:p>
          <a:p>
            <a:pPr indent="-285750">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Containerization</a:t>
            </a:r>
          </a:p>
        </p:txBody>
      </p:sp>
    </p:spTree>
    <p:extLst>
      <p:ext uri="{BB962C8B-B14F-4D97-AF65-F5344CB8AC3E}">
        <p14:creationId xmlns:p14="http://schemas.microsoft.com/office/powerpoint/2010/main" val="614698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The</a:t>
            </a:r>
            <a:r>
              <a:rPr lang="zh-CN" altLang="en-US" sz="6000" dirty="0"/>
              <a:t> </a:t>
            </a:r>
            <a:r>
              <a:rPr lang="en-US" altLang="zh-CN" sz="6000" dirty="0"/>
              <a:t>Dark</a:t>
            </a:r>
            <a:r>
              <a:rPr lang="zh-CN" altLang="en-US" sz="6000" dirty="0"/>
              <a:t> </a:t>
            </a:r>
            <a:r>
              <a:rPr lang="en-US" altLang="zh-CN" sz="6000" dirty="0"/>
              <a:t>Launching</a:t>
            </a:r>
            <a:r>
              <a:rPr lang="zh-CN" altLang="en-US" sz="6000" dirty="0"/>
              <a:t> </a:t>
            </a:r>
            <a:r>
              <a:rPr lang="en-US" altLang="zh-CN" sz="6000" dirty="0"/>
              <a:t>Technique</a:t>
            </a:r>
            <a:endParaRPr lang="zh-CN" altLang="en-US" sz="6000" dirty="0"/>
          </a:p>
        </p:txBody>
      </p:sp>
      <p:pic>
        <p:nvPicPr>
          <p:cNvPr id="5" name="图片 4">
            <a:extLst>
              <a:ext uri="{FF2B5EF4-FFF2-40B4-BE49-F238E27FC236}">
                <a16:creationId xmlns:a16="http://schemas.microsoft.com/office/drawing/2014/main" xmlns="" id="{8413C847-72C6-4E4D-88F8-D3A015DE950B}"/>
              </a:ext>
            </a:extLst>
          </p:cNvPr>
          <p:cNvPicPr>
            <a:picLocks noChangeAspect="1"/>
          </p:cNvPicPr>
          <p:nvPr/>
        </p:nvPicPr>
        <p:blipFill>
          <a:blip r:embed="rId3"/>
          <a:stretch>
            <a:fillRect/>
          </a:stretch>
        </p:blipFill>
        <p:spPr>
          <a:xfrm>
            <a:off x="1014095" y="3063875"/>
            <a:ext cx="18523570" cy="7391400"/>
          </a:xfrm>
          <a:prstGeom prst="rect">
            <a:avLst/>
          </a:prstGeom>
        </p:spPr>
      </p:pic>
    </p:spTree>
    <p:extLst>
      <p:ext uri="{BB962C8B-B14F-4D97-AF65-F5344CB8AC3E}">
        <p14:creationId xmlns:p14="http://schemas.microsoft.com/office/powerpoint/2010/main" val="2506961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staged data acquisition</a:t>
            </a:r>
            <a:endParaRPr lang="zh-CN" altLang="en-US" sz="6000" dirty="0"/>
          </a:p>
        </p:txBody>
      </p:sp>
      <p:pic>
        <p:nvPicPr>
          <p:cNvPr id="5" name="图片 4">
            <a:extLst>
              <a:ext uri="{FF2B5EF4-FFF2-40B4-BE49-F238E27FC236}">
                <a16:creationId xmlns:a16="http://schemas.microsoft.com/office/drawing/2014/main" xmlns="" id="{05A6B886-F44C-EA49-95A2-C6F6A9793311}"/>
              </a:ext>
            </a:extLst>
          </p:cNvPr>
          <p:cNvPicPr>
            <a:picLocks noChangeAspect="1"/>
          </p:cNvPicPr>
          <p:nvPr/>
        </p:nvPicPr>
        <p:blipFill>
          <a:blip r:embed="rId3"/>
          <a:stretch>
            <a:fillRect/>
          </a:stretch>
        </p:blipFill>
        <p:spPr>
          <a:xfrm>
            <a:off x="679450" y="2411730"/>
            <a:ext cx="19611790" cy="8043545"/>
          </a:xfrm>
          <a:prstGeom prst="rect">
            <a:avLst/>
          </a:prstGeom>
        </p:spPr>
      </p:pic>
    </p:spTree>
    <p:extLst>
      <p:ext uri="{BB962C8B-B14F-4D97-AF65-F5344CB8AC3E}">
        <p14:creationId xmlns:p14="http://schemas.microsoft.com/office/powerpoint/2010/main" val="3059430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923330"/>
          </a:xfrm>
        </p:spPr>
        <p:txBody>
          <a:bodyPr wrap="square" lIns="0" tIns="0" rIns="0" bIns="0">
            <a:spAutoFit/>
          </a:bodyPr>
          <a:lstStyle/>
          <a:p>
            <a:r>
              <a:rPr lang="en" altLang="zh-CN" sz="6000" dirty="0"/>
              <a:t>Facebook </a:t>
            </a:r>
            <a:r>
              <a:rPr lang="zh-CN" altLang="en-US" sz="6000" dirty="0"/>
              <a:t>是如何做大规模代码部署的 </a:t>
            </a:r>
            <a:endParaRPr lang="zh-CN" altLang="en-US" sz="6000" dirty="0"/>
          </a:p>
        </p:txBody>
      </p:sp>
      <p:pic>
        <p:nvPicPr>
          <p:cNvPr id="3" name="图片 2"/>
          <p:cNvPicPr>
            <a:picLocks noChangeAspect="1"/>
          </p:cNvPicPr>
          <p:nvPr/>
        </p:nvPicPr>
        <p:blipFill>
          <a:blip r:embed="rId3"/>
          <a:stretch>
            <a:fillRect/>
          </a:stretch>
        </p:blipFill>
        <p:spPr>
          <a:xfrm>
            <a:off x="2813050" y="2606675"/>
            <a:ext cx="13960389" cy="7086600"/>
          </a:xfrm>
          <a:prstGeom prst="rect">
            <a:avLst/>
          </a:prstGeom>
        </p:spPr>
      </p:pic>
    </p:spTree>
    <p:extLst>
      <p:ext uri="{BB962C8B-B14F-4D97-AF65-F5344CB8AC3E}">
        <p14:creationId xmlns:p14="http://schemas.microsoft.com/office/powerpoint/2010/main" val="1742539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Continuous delivery at scale</a:t>
            </a:r>
          </a:p>
        </p:txBody>
      </p:sp>
      <p:pic>
        <p:nvPicPr>
          <p:cNvPr id="4" name="图片 3"/>
          <p:cNvPicPr>
            <a:picLocks noChangeAspect="1"/>
          </p:cNvPicPr>
          <p:nvPr/>
        </p:nvPicPr>
        <p:blipFill>
          <a:blip r:embed="rId3"/>
          <a:stretch>
            <a:fillRect/>
          </a:stretch>
        </p:blipFill>
        <p:spPr>
          <a:xfrm>
            <a:off x="3346450" y="2454275"/>
            <a:ext cx="14325600" cy="8012430"/>
          </a:xfrm>
          <a:prstGeom prst="rect">
            <a:avLst/>
          </a:prstGeom>
        </p:spPr>
      </p:pic>
    </p:spTree>
    <p:extLst>
      <p:ext uri="{BB962C8B-B14F-4D97-AF65-F5344CB8AC3E}">
        <p14:creationId xmlns:p14="http://schemas.microsoft.com/office/powerpoint/2010/main" val="2421339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p>
        </p:txBody>
      </p:sp>
      <p:pic>
        <p:nvPicPr>
          <p:cNvPr id="6" name="图片 5"/>
          <p:cNvPicPr>
            <a:picLocks noChangeAspect="1"/>
          </p:cNvPicPr>
          <p:nvPr/>
        </p:nvPicPr>
        <p:blipFill>
          <a:blip r:embed="rId3"/>
          <a:stretch>
            <a:fillRect/>
          </a:stretch>
        </p:blipFill>
        <p:spPr>
          <a:xfrm>
            <a:off x="2660650" y="2835275"/>
            <a:ext cx="15377160" cy="6814185"/>
          </a:xfrm>
          <a:prstGeom prst="rect">
            <a:avLst/>
          </a:prstGeom>
        </p:spPr>
      </p:pic>
    </p:spTree>
    <p:extLst>
      <p:ext uri="{BB962C8B-B14F-4D97-AF65-F5344CB8AC3E}">
        <p14:creationId xmlns:p14="http://schemas.microsoft.com/office/powerpoint/2010/main" val="1285083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p>
        </p:txBody>
      </p:sp>
      <p:pic>
        <p:nvPicPr>
          <p:cNvPr id="6" name="图片 5"/>
          <p:cNvPicPr>
            <a:picLocks noChangeAspect="1"/>
          </p:cNvPicPr>
          <p:nvPr/>
        </p:nvPicPr>
        <p:blipFill>
          <a:blip r:embed="rId3"/>
          <a:stretch>
            <a:fillRect/>
          </a:stretch>
        </p:blipFill>
        <p:spPr>
          <a:xfrm>
            <a:off x="2660650" y="2911475"/>
            <a:ext cx="15582265" cy="6635115"/>
          </a:xfrm>
          <a:prstGeom prst="rect">
            <a:avLst/>
          </a:prstGeom>
        </p:spPr>
      </p:pic>
    </p:spTree>
    <p:extLst>
      <p:ext uri="{BB962C8B-B14F-4D97-AF65-F5344CB8AC3E}">
        <p14:creationId xmlns:p14="http://schemas.microsoft.com/office/powerpoint/2010/main" val="2906752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A/B Testing  </a:t>
            </a:r>
            <a:endParaRPr lang="zh-CN" altLang="en-US" sz="6000" dirty="0"/>
          </a:p>
        </p:txBody>
      </p:sp>
      <p:sp>
        <p:nvSpPr>
          <p:cNvPr id="5" name="矩形 4">
            <a:extLst>
              <a:ext uri="{FF2B5EF4-FFF2-40B4-BE49-F238E27FC236}">
                <a16:creationId xmlns:a16="http://schemas.microsoft.com/office/drawing/2014/main" xmlns="" id="{80465949-F5D7-BD4B-8D69-F164E1789A61}"/>
              </a:ext>
            </a:extLst>
          </p:cNvPr>
          <p:cNvSpPr/>
          <p:nvPr/>
        </p:nvSpPr>
        <p:spPr>
          <a:xfrm>
            <a:off x="1289050" y="3216275"/>
            <a:ext cx="17526000" cy="4308872"/>
          </a:xfrm>
          <a:prstGeom prst="rect">
            <a:avLst/>
          </a:prstGeom>
        </p:spPr>
        <p:txBody>
          <a:bodyPr wrap="square">
            <a:spAutoFit/>
          </a:bodyPr>
          <a:lstStyle/>
          <a:p>
            <a:pPr>
              <a:buFont typeface="Arial" panose="020B0604020202020204" pitchFamily="34" charset="0"/>
              <a:buChar char="•"/>
            </a:pPr>
            <a:r>
              <a:rPr lang="en"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 (</a:t>
            </a:r>
            <a:r>
              <a:rPr lang="en" altLang="zh-CN" sz="2800" dirty="0" err="1">
                <a:solidFill>
                  <a:schemeClr val="bg1"/>
                </a:solidFill>
                <a:latin typeface="Microsoft YaHei" panose="020B0503020204020204" pitchFamily="34" charset="-122"/>
                <a:ea typeface="Microsoft YaHei" panose="020B0503020204020204" pitchFamily="34" charset="-122"/>
              </a:rPr>
              <a:t>i</a:t>
            </a:r>
            <a:r>
              <a:rPr lang="en"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548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lang="en" altLang="zh-CN" dirty="0"/>
              <a:t>Continuous Deployment of Mobile Software </a:t>
            </a:r>
          </a:p>
        </p:txBody>
      </p:sp>
    </p:spTree>
    <p:extLst>
      <p:ext uri="{BB962C8B-B14F-4D97-AF65-F5344CB8AC3E}">
        <p14:creationId xmlns:p14="http://schemas.microsoft.com/office/powerpoint/2010/main" val="3715689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smtClean="0">
                <a:solidFill>
                  <a:srgbClr val="FFC000"/>
                </a:solidFill>
              </a:rPr>
              <a:t>       我</a:t>
            </a:r>
            <a:r>
              <a:rPr lang="zh-CN" altLang="en-US" kern="1200" dirty="0">
                <a:solidFill>
                  <a:srgbClr val="FFC000"/>
                </a:solidFill>
              </a:rPr>
              <a:t>觉得最好的公司，不是因为创始人想要成立公司，而是因为创始人想要改变世界</a:t>
            </a:r>
            <a:r>
              <a:rPr lang="zh-CN" altLang="en-US" kern="1200" dirty="0" smtClean="0">
                <a:solidFill>
                  <a:srgbClr val="FFC000"/>
                </a:solidFill>
              </a:rPr>
              <a:t>。</a:t>
            </a:r>
            <a:endParaRPr lang="en-US" altLang="zh-CN" kern="1200" dirty="0">
              <a:solidFill>
                <a:srgbClr val="FFC000"/>
              </a:solidFill>
            </a:endParaRPr>
          </a:p>
          <a:p>
            <a:pPr algn="ctr">
              <a:lnSpc>
                <a:spcPct val="150000"/>
              </a:lnSpc>
            </a:pPr>
            <a:r>
              <a:rPr lang="en-US" altLang="zh-CN" sz="4800" kern="1200" dirty="0" smtClean="0">
                <a:solidFill>
                  <a:srgbClr val="FFC000"/>
                </a:solidFill>
              </a:rPr>
              <a:t>              </a:t>
            </a:r>
          </a:p>
          <a:p>
            <a:pPr algn="ctr">
              <a:lnSpc>
                <a:spcPct val="150000"/>
              </a:lnSpc>
            </a:pPr>
            <a:r>
              <a:rPr lang="en-US" altLang="zh-CN" sz="4800" kern="1200" dirty="0" smtClean="0">
                <a:solidFill>
                  <a:srgbClr val="FFC000"/>
                </a:solidFill>
              </a:rPr>
              <a:t>----</a:t>
            </a:r>
            <a:r>
              <a:rPr lang="zh-CN" altLang="en-US" sz="4800" kern="1200" dirty="0" smtClean="0">
                <a:solidFill>
                  <a:srgbClr val="FFC000"/>
                </a:solidFill>
              </a:rPr>
              <a:t>摘录</a:t>
            </a:r>
            <a:r>
              <a:rPr lang="zh-CN" altLang="en-US" sz="4800" kern="1200" dirty="0">
                <a:solidFill>
                  <a:srgbClr val="FFC000"/>
                </a:solidFill>
              </a:rPr>
              <a:t>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3"/>
          <a:stretch>
            <a:fillRect/>
          </a:stretch>
        </p:blipFill>
        <p:spPr>
          <a:xfrm>
            <a:off x="1670050" y="4981763"/>
            <a:ext cx="2200275" cy="2914650"/>
          </a:xfrm>
          <a:prstGeom prst="ellipse">
            <a:avLst/>
          </a:prstGeom>
        </p:spPr>
      </p:pic>
    </p:spTree>
    <p:extLst>
      <p:ext uri="{BB962C8B-B14F-4D97-AF65-F5344CB8AC3E}">
        <p14:creationId xmlns:p14="http://schemas.microsoft.com/office/powerpoint/2010/main" val="4181486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701675"/>
            <a:ext cx="18800445" cy="923330"/>
          </a:xfrm>
        </p:spPr>
        <p:txBody>
          <a:bodyPr wrap="square" lIns="0" tIns="0" rIns="0" bIns="0">
            <a:spAutoFit/>
          </a:bodyPr>
          <a:lstStyle/>
          <a:p>
            <a:r>
              <a:rPr lang="en" altLang="zh-CN" sz="6000" dirty="0"/>
              <a:t>The key challenge in deploying mobile software </a:t>
            </a:r>
            <a:endParaRPr lang="zh-CN" altLang="en-US" sz="6000" dirty="0"/>
          </a:p>
        </p:txBody>
      </p:sp>
      <p:sp>
        <p:nvSpPr>
          <p:cNvPr id="5" name="矩形 4">
            <a:extLst>
              <a:ext uri="{FF2B5EF4-FFF2-40B4-BE49-F238E27FC236}">
                <a16:creationId xmlns:a16="http://schemas.microsoft.com/office/drawing/2014/main" xmlns="" id="{80465949-F5D7-BD4B-8D69-F164E1789A61}"/>
              </a:ext>
            </a:extLst>
          </p:cNvPr>
          <p:cNvSpPr/>
          <p:nvPr/>
        </p:nvSpPr>
        <p:spPr>
          <a:xfrm>
            <a:off x="908050" y="2301875"/>
            <a:ext cx="17526000" cy="6463308"/>
          </a:xfrm>
          <a:prstGeom prst="rect">
            <a:avLst/>
          </a:prstGeom>
        </p:spPr>
        <p:txBody>
          <a:bodyPr wrap="square">
            <a:spAutoFit/>
          </a:bodyPr>
          <a:lstStyle/>
          <a:p>
            <a:pPr>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p>
          <a:p>
            <a:pPr lvl="2">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i</a:t>
            </a:r>
            <a:r>
              <a:rPr lang="en" altLang="zh-CN" sz="40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p>
          <a:p>
            <a:pPr lvl="2">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p>
          <a:p>
            <a:pPr lvl="2">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Software cannot be deployed in increments one module at a time; rather all of the software has to be deployed as one large binary; this increases risk. </a:t>
            </a:r>
          </a:p>
          <a:p>
            <a:pPr>
              <a:buFont typeface="Arial" panose="020B0604020202020204" pitchFamily="34" charset="0"/>
              <a:buChar char="•"/>
            </a:pPr>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0589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5" y="1006475"/>
            <a:ext cx="18724245" cy="923330"/>
          </a:xfrm>
        </p:spPr>
        <p:txBody>
          <a:bodyPr wrap="square" lIns="0" tIns="0" rIns="0" bIns="0">
            <a:spAutoFit/>
          </a:bodyPr>
          <a:lstStyle/>
          <a:p>
            <a:r>
              <a:rPr lang="en" altLang="zh-CN" sz="6000" dirty="0"/>
              <a:t>The key challenge in deploying mobile software </a:t>
            </a:r>
            <a:endParaRPr lang="zh-CN" altLang="en-US" sz="6000" dirty="0"/>
          </a:p>
        </p:txBody>
      </p:sp>
      <p:sp>
        <p:nvSpPr>
          <p:cNvPr id="4" name="矩形 3">
            <a:extLst>
              <a:ext uri="{FF2B5EF4-FFF2-40B4-BE49-F238E27FC236}">
                <a16:creationId xmlns:a16="http://schemas.microsoft.com/office/drawing/2014/main" xmlns="" id="{38A6CA78-F6D3-E547-B5B8-C594A920DDE2}"/>
              </a:ext>
            </a:extLst>
          </p:cNvPr>
          <p:cNvSpPr/>
          <p:nvPr/>
        </p:nvSpPr>
        <p:spPr>
          <a:xfrm>
            <a:off x="908050" y="2225675"/>
            <a:ext cx="18821400" cy="809452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Risk mitigation actions are more limited; for example, hot-fixes and roll-backs are largely unacceptable and can be applied only in the rarest of circumstances as they involve the cooperation of the distributor of the software (e.g., Apple).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uct: app version × (OS type &amp; version) × hardware platform. </a:t>
            </a:r>
          </a:p>
        </p:txBody>
      </p:sp>
    </p:spTree>
    <p:extLst>
      <p:ext uri="{BB962C8B-B14F-4D97-AF65-F5344CB8AC3E}">
        <p14:creationId xmlns:p14="http://schemas.microsoft.com/office/powerpoint/2010/main" val="3756582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lang="en" altLang="zh-CN" b="0" dirty="0"/>
              <a:t>MOBILE RELEASE CYCLE </a:t>
            </a:r>
            <a:endParaRPr lang="en" altLang="zh-CN" dirty="0"/>
          </a:p>
        </p:txBody>
      </p:sp>
    </p:spTree>
    <p:extLst>
      <p:ext uri="{BB962C8B-B14F-4D97-AF65-F5344CB8AC3E}">
        <p14:creationId xmlns:p14="http://schemas.microsoft.com/office/powerpoint/2010/main" val="4255430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The overall architecture</a:t>
            </a:r>
            <a:endParaRPr lang="zh-CN" altLang="en-US" sz="6000" dirty="0"/>
          </a:p>
        </p:txBody>
      </p:sp>
      <p:pic>
        <p:nvPicPr>
          <p:cNvPr id="3" name="图片 2">
            <a:extLst>
              <a:ext uri="{FF2B5EF4-FFF2-40B4-BE49-F238E27FC236}">
                <a16:creationId xmlns:a16="http://schemas.microsoft.com/office/drawing/2014/main" xmlns="" id="{956087AC-E532-524B-ADBB-546A44799281}"/>
              </a:ext>
            </a:extLst>
          </p:cNvPr>
          <p:cNvPicPr>
            <a:picLocks noChangeAspect="1"/>
          </p:cNvPicPr>
          <p:nvPr/>
        </p:nvPicPr>
        <p:blipFill>
          <a:blip r:embed="rId3"/>
          <a:stretch>
            <a:fillRect/>
          </a:stretch>
        </p:blipFill>
        <p:spPr>
          <a:xfrm>
            <a:off x="2965450" y="2606675"/>
            <a:ext cx="15011400" cy="7780568"/>
          </a:xfrm>
          <a:prstGeom prst="rect">
            <a:avLst/>
          </a:prstGeom>
        </p:spPr>
      </p:pic>
    </p:spTree>
    <p:extLst>
      <p:ext uri="{BB962C8B-B14F-4D97-AF65-F5344CB8AC3E}">
        <p14:creationId xmlns:p14="http://schemas.microsoft.com/office/powerpoint/2010/main" val="4104281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Deployment Activities </a:t>
            </a:r>
            <a:r>
              <a:rPr lang="en-US" altLang="zh-CN" sz="6000" dirty="0"/>
              <a:t>-</a:t>
            </a:r>
            <a:r>
              <a:rPr lang="en" altLang="zh-CN" sz="6000" dirty="0"/>
              <a:t>IOS </a:t>
            </a:r>
            <a:endParaRPr lang="zh-CN" altLang="en-US" sz="6000" dirty="0"/>
          </a:p>
        </p:txBody>
      </p:sp>
      <p:sp>
        <p:nvSpPr>
          <p:cNvPr id="4" name="矩形 3">
            <a:extLst>
              <a:ext uri="{FF2B5EF4-FFF2-40B4-BE49-F238E27FC236}">
                <a16:creationId xmlns:a16="http://schemas.microsoft.com/office/drawing/2014/main" xmlns="" id="{EBD3561C-F121-6645-9458-2B90A5586C5B}"/>
              </a:ext>
            </a:extLst>
          </p:cNvPr>
          <p:cNvSpPr/>
          <p:nvPr/>
        </p:nvSpPr>
        <p:spPr>
          <a:xfrm>
            <a:off x="1289050" y="2606675"/>
            <a:ext cx="17526000" cy="7694414"/>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 altLang="zh-CN" sz="4000" dirty="0" err="1">
                <a:solidFill>
                  <a:schemeClr val="bg1"/>
                </a:solidFill>
                <a:latin typeface="Microsoft YaHei" panose="020B0503020204020204" pitchFamily="34" charset="-122"/>
                <a:ea typeface="Microsoft YaHei" panose="020B0503020204020204" pitchFamily="34" charset="-122"/>
              </a:rPr>
              <a:t>ver</a:t>
            </a:r>
            <a:r>
              <a:rPr lang="en" altLang="zh-CN" sz="4000" dirty="0">
                <a:solidFill>
                  <a:schemeClr val="bg1"/>
                </a:solidFill>
                <a:latin typeface="Microsoft YaHei" panose="020B0503020204020204" pitchFamily="34" charset="-122"/>
                <a:ea typeface="Microsoft YaHei" panose="020B0503020204020204" pitchFamily="34" charset="-122"/>
              </a:rPr>
              <a:t>- </a:t>
            </a:r>
            <a:r>
              <a:rPr lang="en" altLang="zh-CN" sz="4000" dirty="0" err="1">
                <a:solidFill>
                  <a:schemeClr val="bg1"/>
                </a:solidFill>
                <a:latin typeface="Microsoft YaHei" panose="020B0503020204020204" pitchFamily="34" charset="-122"/>
                <a:ea typeface="Microsoft YaHei" panose="020B0503020204020204" pitchFamily="34" charset="-122"/>
              </a:rPr>
              <a:t>sions</a:t>
            </a:r>
            <a:r>
              <a:rPr lang="en"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 altLang="zh-CN" sz="4000" dirty="0" err="1">
                <a:solidFill>
                  <a:schemeClr val="bg1"/>
                </a:solidFill>
                <a:latin typeface="Microsoft YaHei" panose="020B0503020204020204" pitchFamily="34" charset="-122"/>
                <a:ea typeface="Microsoft YaHei" panose="020B0503020204020204" pitchFamily="34" charset="-122"/>
              </a:rPr>
              <a:t>taneously</a:t>
            </a:r>
            <a:r>
              <a:rPr lang="en"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 altLang="zh-CN" sz="4000" dirty="0" err="1">
                <a:solidFill>
                  <a:schemeClr val="bg1"/>
                </a:solidFill>
                <a:latin typeface="Microsoft YaHei" panose="020B0503020204020204" pitchFamily="34" charset="-122"/>
                <a:ea typeface="Microsoft YaHei" panose="020B0503020204020204" pitchFamily="34" charset="-122"/>
              </a:rPr>
              <a:t>uct</a:t>
            </a:r>
            <a:r>
              <a:rPr lang="en"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613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Deployment Activities </a:t>
            </a:r>
            <a:r>
              <a:rPr lang="en-US" altLang="zh-CN" sz="6000" dirty="0"/>
              <a:t>-</a:t>
            </a:r>
            <a:r>
              <a:rPr lang="en" altLang="zh-CN" sz="6000" dirty="0"/>
              <a:t>Android </a:t>
            </a:r>
            <a:endParaRPr lang="zh-CN" altLang="en-US" sz="6000" dirty="0"/>
          </a:p>
        </p:txBody>
      </p:sp>
      <p:sp>
        <p:nvSpPr>
          <p:cNvPr id="4" name="矩形 3">
            <a:extLst>
              <a:ext uri="{FF2B5EF4-FFF2-40B4-BE49-F238E27FC236}">
                <a16:creationId xmlns:a16="http://schemas.microsoft.com/office/drawing/2014/main" xmlns="" id="{C4388111-A0B3-6C4B-8363-E91199D97CF7}"/>
              </a:ext>
            </a:extLst>
          </p:cNvPr>
          <p:cNvSpPr/>
          <p:nvPr/>
        </p:nvSpPr>
        <p:spPr>
          <a:xfrm>
            <a:off x="1212850" y="2666802"/>
            <a:ext cx="17526000" cy="4616648"/>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p>
          <a:p>
            <a:r>
              <a:rPr lang="en" altLang="zh-CN" sz="4000" dirty="0">
                <a:solidFill>
                  <a:schemeClr val="bg1"/>
                </a:solidFill>
                <a:latin typeface="Microsoft YaHei" panose="020B0503020204020204" pitchFamily="34" charset="-122"/>
                <a:ea typeface="Microsoft YaHei" panose="020B0503020204020204" pitchFamily="34" charset="-122"/>
              </a:rPr>
              <a:t> </a:t>
            </a: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0011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 altLang="zh-CN" sz="6000" dirty="0"/>
              <a:t>Deployment Activities </a:t>
            </a:r>
            <a:r>
              <a:rPr lang="en-US" altLang="zh-CN" sz="6000" dirty="0"/>
              <a:t>-</a:t>
            </a:r>
            <a:r>
              <a:rPr lang="en" altLang="zh-CN" sz="6000" dirty="0"/>
              <a:t> Release Engineering Team </a:t>
            </a:r>
            <a:br>
              <a:rPr lang="en" altLang="zh-CN" sz="6000" dirty="0"/>
            </a:br>
            <a:r>
              <a:rPr lang="en" altLang="zh-CN" sz="6000" dirty="0"/>
              <a:t> </a:t>
            </a:r>
            <a:endParaRPr lang="zh-CN" altLang="en-US" sz="6000" dirty="0"/>
          </a:p>
        </p:txBody>
      </p:sp>
      <p:sp>
        <p:nvSpPr>
          <p:cNvPr id="3" name="矩形 2">
            <a:extLst>
              <a:ext uri="{FF2B5EF4-FFF2-40B4-BE49-F238E27FC236}">
                <a16:creationId xmlns:a16="http://schemas.microsoft.com/office/drawing/2014/main" xmlns="" id="{1C70FD71-2C83-9F4C-BB3B-7433DD8A229E}"/>
              </a:ext>
            </a:extLst>
          </p:cNvPr>
          <p:cNvSpPr/>
          <p:nvPr/>
        </p:nvSpPr>
        <p:spPr>
          <a:xfrm>
            <a:off x="1289050" y="3216275"/>
            <a:ext cx="17526000" cy="2554545"/>
          </a:xfrm>
          <a:prstGeom prst="rect">
            <a:avLst/>
          </a:prstGeom>
        </p:spPr>
        <p:txBody>
          <a:bodyPr wrap="square">
            <a:spAutoFit/>
          </a:bodyPr>
          <a:lstStyle/>
          <a:p>
            <a:r>
              <a:rPr lang="en" altLang="zh-CN" sz="4000" dirty="0">
                <a:solidFill>
                  <a:schemeClr val="bg1"/>
                </a:solidFill>
                <a:latin typeface="Microsoft YaHei" panose="020B0503020204020204" pitchFamily="34" charset="-122"/>
                <a:ea typeface="Microsoft YaHei" panose="020B0503020204020204" pitchFamily="34" charset="-122"/>
              </a:rPr>
              <a:t>it has fewer than 10 members </a:t>
            </a:r>
          </a:p>
          <a:p>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p>
          <a:p>
            <a:endParaRPr lang="en" altLang="zh-CN"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7025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DATA COLLECTED </a:t>
            </a:r>
          </a:p>
        </p:txBody>
      </p:sp>
      <p:sp>
        <p:nvSpPr>
          <p:cNvPr id="3" name="矩形 2">
            <a:extLst>
              <a:ext uri="{FF2B5EF4-FFF2-40B4-BE49-F238E27FC236}">
                <a16:creationId xmlns:a16="http://schemas.microsoft.com/office/drawing/2014/main" xmlns="" id="{A3CE9B93-999E-7A4F-9A43-8CD6A50C407C}"/>
              </a:ext>
            </a:extLst>
          </p:cNvPr>
          <p:cNvSpPr/>
          <p:nvPr/>
        </p:nvSpPr>
        <p:spPr>
          <a:xfrm>
            <a:off x="1289050" y="3216275"/>
            <a:ext cx="17526000" cy="8309967"/>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Revision-control system records.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Crash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Flytrap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Tasks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Cherry-pick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Production issues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Daily Active People (DAP)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Boiler room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Staff database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Source and configuration code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6244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ANALYSIS </a:t>
            </a:r>
          </a:p>
        </p:txBody>
      </p:sp>
      <p:sp>
        <p:nvSpPr>
          <p:cNvPr id="3" name="矩形 2">
            <a:extLst>
              <a:ext uri="{FF2B5EF4-FFF2-40B4-BE49-F238E27FC236}">
                <a16:creationId xmlns:a16="http://schemas.microsoft.com/office/drawing/2014/main" xmlns=""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Developer Productivity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Deadline Effects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Factors Affecting Software Quality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6320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ANALYSIS </a:t>
            </a:r>
          </a:p>
        </p:txBody>
      </p:sp>
      <p:pic>
        <p:nvPicPr>
          <p:cNvPr id="4" name="图片 3">
            <a:extLst>
              <a:ext uri="{FF2B5EF4-FFF2-40B4-BE49-F238E27FC236}">
                <a16:creationId xmlns:a16="http://schemas.microsoft.com/office/drawing/2014/main" xmlns="" id="{1895B1A0-87B0-ED45-99D6-37586919FF26}"/>
              </a:ext>
            </a:extLst>
          </p:cNvPr>
          <p:cNvPicPr>
            <a:picLocks noChangeAspect="1"/>
          </p:cNvPicPr>
          <p:nvPr/>
        </p:nvPicPr>
        <p:blipFill>
          <a:blip r:embed="rId3"/>
          <a:stretch>
            <a:fillRect/>
          </a:stretch>
        </p:blipFill>
        <p:spPr>
          <a:xfrm>
            <a:off x="1005204" y="2183719"/>
            <a:ext cx="5236846" cy="3890447"/>
          </a:xfrm>
          <a:prstGeom prst="rect">
            <a:avLst/>
          </a:prstGeom>
        </p:spPr>
      </p:pic>
      <p:pic>
        <p:nvPicPr>
          <p:cNvPr id="5" name="图片 4">
            <a:extLst>
              <a:ext uri="{FF2B5EF4-FFF2-40B4-BE49-F238E27FC236}">
                <a16:creationId xmlns:a16="http://schemas.microsoft.com/office/drawing/2014/main" xmlns="" id="{2AB13A0F-2197-324B-AD14-EFF8B7F63671}"/>
              </a:ext>
            </a:extLst>
          </p:cNvPr>
          <p:cNvPicPr>
            <a:picLocks noChangeAspect="1"/>
          </p:cNvPicPr>
          <p:nvPr/>
        </p:nvPicPr>
        <p:blipFill>
          <a:blip r:embed="rId4"/>
          <a:stretch>
            <a:fillRect/>
          </a:stretch>
        </p:blipFill>
        <p:spPr>
          <a:xfrm>
            <a:off x="6580065" y="2242972"/>
            <a:ext cx="5878634" cy="3831194"/>
          </a:xfrm>
          <a:prstGeom prst="rect">
            <a:avLst/>
          </a:prstGeom>
        </p:spPr>
      </p:pic>
      <p:pic>
        <p:nvPicPr>
          <p:cNvPr id="6" name="图片 5">
            <a:extLst>
              <a:ext uri="{FF2B5EF4-FFF2-40B4-BE49-F238E27FC236}">
                <a16:creationId xmlns:a16="http://schemas.microsoft.com/office/drawing/2014/main" xmlns="" id="{EEED60A5-81C8-EA49-B6F0-82169576B780}"/>
              </a:ext>
            </a:extLst>
          </p:cNvPr>
          <p:cNvPicPr>
            <a:picLocks noChangeAspect="1"/>
          </p:cNvPicPr>
          <p:nvPr/>
        </p:nvPicPr>
        <p:blipFill>
          <a:blip r:embed="rId5"/>
          <a:stretch>
            <a:fillRect/>
          </a:stretch>
        </p:blipFill>
        <p:spPr>
          <a:xfrm>
            <a:off x="13092982" y="2242971"/>
            <a:ext cx="6011286" cy="3831193"/>
          </a:xfrm>
          <a:prstGeom prst="rect">
            <a:avLst/>
          </a:prstGeom>
        </p:spPr>
      </p:pic>
    </p:spTree>
    <p:extLst>
      <p:ext uri="{BB962C8B-B14F-4D97-AF65-F5344CB8AC3E}">
        <p14:creationId xmlns:p14="http://schemas.microsoft.com/office/powerpoint/2010/main" val="231533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p>
        </p:txBody>
      </p:sp>
      <p:pic>
        <p:nvPicPr>
          <p:cNvPr id="4" name="图片 3"/>
          <p:cNvPicPr>
            <a:picLocks noChangeAspect="1"/>
          </p:cNvPicPr>
          <p:nvPr/>
        </p:nvPicPr>
        <p:blipFill>
          <a:blip r:embed="rId3"/>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4"/>
              </a:rPr>
              <a:t> </a:t>
            </a:r>
            <a:r>
              <a:rPr lang="en-US" altLang="zh-CN" i="1" dirty="0" err="1">
                <a:solidFill>
                  <a:srgbClr val="FFC000"/>
                </a:solidFill>
                <a:latin typeface="微软雅黑" panose="020B0503020204020204" pitchFamily="34" charset="-122"/>
                <a:ea typeface="微软雅黑" panose="020B0503020204020204" pitchFamily="34" charset="-122"/>
                <a:hlinkClick r:id="rId4"/>
              </a:rPr>
              <a:t>QCon</a:t>
            </a:r>
            <a:r>
              <a:rPr lang="en-US" altLang="zh-CN" i="1" dirty="0">
                <a:solidFill>
                  <a:srgbClr val="FFC000"/>
                </a:solidFill>
                <a:latin typeface="微软雅黑" panose="020B0503020204020204" pitchFamily="34" charset="-122"/>
                <a:ea typeface="微软雅黑" panose="020B0503020204020204" pitchFamily="34" charset="-122"/>
                <a:hlinkClick r:id="rId4"/>
              </a:rPr>
              <a:t> </a:t>
            </a:r>
            <a:r>
              <a:rPr lang="zh-CN" altLang="en-US" i="1" dirty="0">
                <a:solidFill>
                  <a:srgbClr val="FFC000"/>
                </a:solidFill>
                <a:latin typeface="微软雅黑" panose="020B0503020204020204" pitchFamily="34" charset="-122"/>
                <a:ea typeface="微软雅黑" panose="020B0503020204020204" pitchFamily="34" charset="-122"/>
                <a:hlinkClick r:id="rId4"/>
              </a:rPr>
              <a:t>上海 </a:t>
            </a:r>
            <a:r>
              <a:rPr lang="en-US" altLang="zh-CN" i="1" dirty="0">
                <a:solidFill>
                  <a:srgbClr val="FFC000"/>
                </a:solidFill>
                <a:latin typeface="微软雅黑" panose="020B0503020204020204" pitchFamily="34" charset="-122"/>
                <a:ea typeface="微软雅黑" panose="020B0503020204020204" pitchFamily="34" charset="-122"/>
                <a:hlinkClick r:id="rId4"/>
              </a:rPr>
              <a:t>2018 </a:t>
            </a:r>
            <a:r>
              <a:rPr lang="zh-CN" altLang="en-US" i="1" dirty="0">
                <a:solidFill>
                  <a:srgbClr val="FFC000"/>
                </a:solidFill>
                <a:latin typeface="微软雅黑" panose="020B0503020204020204" pitchFamily="34" charset="-122"/>
                <a:ea typeface="微软雅黑" panose="020B0503020204020204" pitchFamily="34" charset="-122"/>
                <a:hlinkClick r:id="rId4"/>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a:t>
            </a:r>
            <a:r>
              <a:rPr lang="zh-CN" altLang="en-US" i="1" dirty="0" smtClean="0">
                <a:solidFill>
                  <a:srgbClr val="FFC000"/>
                </a:solidFill>
                <a:latin typeface="微软雅黑" panose="020B0503020204020204" pitchFamily="34" charset="-122"/>
                <a:ea typeface="微软雅黑" panose="020B0503020204020204" pitchFamily="34" charset="-122"/>
              </a:rPr>
              <a:t>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Testing Principles at FB </a:t>
            </a:r>
          </a:p>
        </p:txBody>
      </p:sp>
      <p:sp>
        <p:nvSpPr>
          <p:cNvPr id="3" name="矩形 2">
            <a:extLst>
              <a:ext uri="{FF2B5EF4-FFF2-40B4-BE49-F238E27FC236}">
                <a16:creationId xmlns:a16="http://schemas.microsoft.com/office/drawing/2014/main" xmlns="" id="{A3CE9B93-999E-7A4F-9A43-8CD6A50C407C}"/>
              </a:ext>
            </a:extLst>
          </p:cNvPr>
          <p:cNvSpPr/>
          <p:nvPr/>
        </p:nvSpPr>
        <p:spPr>
          <a:xfrm>
            <a:off x="1289050" y="3216275"/>
            <a:ext cx="17526000" cy="5847755"/>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Coverage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Responsive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Quality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Automation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Prioritization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86662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TESTING </a:t>
            </a:r>
          </a:p>
        </p:txBody>
      </p:sp>
      <p:graphicFrame>
        <p:nvGraphicFramePr>
          <p:cNvPr id="3" name="表格 2">
            <a:extLst>
              <a:ext uri="{FF2B5EF4-FFF2-40B4-BE49-F238E27FC236}">
                <a16:creationId xmlns:a16="http://schemas.microsoft.com/office/drawing/2014/main" xmlns="" id="{183D5C0F-FAAE-504E-A914-ED7841BCA948}"/>
              </a:ext>
            </a:extLst>
          </p:cNvPr>
          <p:cNvGraphicFramePr>
            <a:graphicFrameLocks noGrp="1"/>
          </p:cNvGraphicFramePr>
          <p:nvPr/>
        </p:nvGraphicFramePr>
        <p:xfrm>
          <a:off x="1005205" y="2073275"/>
          <a:ext cx="18648045" cy="9172737"/>
        </p:xfrm>
        <a:graphic>
          <a:graphicData uri="http://schemas.openxmlformats.org/drawingml/2006/table">
            <a:tbl>
              <a:tblPr>
                <a:tableStyleId>{5C22544A-7EE6-4342-B048-85BDC9FD1C3A}</a:tableStyleId>
              </a:tblPr>
              <a:tblGrid>
                <a:gridCol w="2620968">
                  <a:extLst>
                    <a:ext uri="{9D8B030D-6E8A-4147-A177-3AD203B41FA5}">
                      <a16:colId xmlns:a16="http://schemas.microsoft.com/office/drawing/2014/main" xmlns="" val="1602952452"/>
                    </a:ext>
                  </a:extLst>
                </a:gridCol>
                <a:gridCol w="16027077">
                  <a:extLst>
                    <a:ext uri="{9D8B030D-6E8A-4147-A177-3AD203B41FA5}">
                      <a16:colId xmlns:a16="http://schemas.microsoft.com/office/drawing/2014/main" xmlns="" val="632767679"/>
                    </a:ext>
                  </a:extLst>
                </a:gridCol>
              </a:tblGrid>
              <a:tr h="1751510">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Unit tests: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 sz="2800" u="none" strike="noStrike" dirty="0" err="1">
                          <a:effectLst/>
                          <a:latin typeface="Microsoft YaHei" panose="020B0503020204020204" pitchFamily="34" charset="-122"/>
                          <a:ea typeface="Microsoft YaHei" panose="020B0503020204020204" pitchFamily="34" charset="-122"/>
                        </a:rPr>
                        <a:t>XCTest</a:t>
                      </a:r>
                      <a:r>
                        <a:rPr lang="en" sz="2800" u="none" strike="noStrike" dirty="0">
                          <a:effectLst/>
                          <a:latin typeface="Microsoft YaHei" panose="020B0503020204020204" pitchFamily="34" charset="-122"/>
                          <a:ea typeface="Microsoft YaHei" panose="020B0503020204020204" pitchFamily="34" charset="-122"/>
                        </a:rPr>
                        <a:t> [11], JUnit [12], or </a:t>
                      </a:r>
                      <a:r>
                        <a:rPr lang="en" sz="2800" u="none" strike="noStrike" dirty="0" err="1">
                          <a:effectLst/>
                          <a:latin typeface="Microsoft YaHei" panose="020B0503020204020204" pitchFamily="34" charset="-122"/>
                          <a:ea typeface="Microsoft YaHei" panose="020B0503020204020204" pitchFamily="34" charset="-122"/>
                        </a:rPr>
                        <a:t>Robolectric</a:t>
                      </a:r>
                      <a:r>
                        <a:rPr lang="en"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2779429329"/>
                  </a:ext>
                </a:extLst>
              </a:tr>
              <a:tr h="1180882">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Static analysis: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3967450124"/>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Build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194996231"/>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Snapshot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691515203"/>
                  </a:ext>
                </a:extLst>
              </a:tr>
              <a:tr h="2322137">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Integration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standard (</a:t>
                      </a:r>
                      <a:r>
                        <a:rPr lang="en" sz="2800" u="none" strike="noStrike" dirty="0" err="1">
                          <a:effectLst/>
                          <a:latin typeface="Microsoft YaHei" panose="020B0503020204020204" pitchFamily="34" charset="-122"/>
                          <a:ea typeface="Microsoft YaHei" panose="020B0503020204020204" pitchFamily="34" charset="-122"/>
                        </a:rPr>
                        <a:t>blackbox</a:t>
                      </a:r>
                      <a:r>
                        <a:rPr lang="en"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731090063"/>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Performance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2139747872"/>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Capacity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1286694158"/>
                  </a:ext>
                </a:extLst>
              </a:tr>
              <a:tr h="610255">
                <a:tc>
                  <a:txBody>
                    <a:bodyPr/>
                    <a:lstStyle/>
                    <a:p>
                      <a:pPr algn="l" fontAlgn="ctr"/>
                      <a:r>
                        <a:rPr lang="en" sz="2800" u="none" strike="noStrike">
                          <a:effectLst/>
                          <a:latin typeface="Microsoft YaHei" panose="020B0503020204020204" pitchFamily="34" charset="-122"/>
                          <a:ea typeface="Microsoft YaHei" panose="020B0503020204020204" pitchFamily="34" charset="-122"/>
                        </a:rPr>
                        <a:t>Conformance tests: </a:t>
                      </a:r>
                      <a:endParaRPr lang="en"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xmlns="" val="3083296713"/>
                  </a:ext>
                </a:extLst>
              </a:tr>
            </a:tbl>
          </a:graphicData>
        </a:graphic>
      </p:graphicFrame>
    </p:spTree>
    <p:extLst>
      <p:ext uri="{BB962C8B-B14F-4D97-AF65-F5344CB8AC3E}">
        <p14:creationId xmlns:p14="http://schemas.microsoft.com/office/powerpoint/2010/main" val="1909731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Tests and when they are run </a:t>
            </a:r>
          </a:p>
        </p:txBody>
      </p:sp>
      <p:sp>
        <p:nvSpPr>
          <p:cNvPr id="3" name="矩形 2">
            <a:extLst>
              <a:ext uri="{FF2B5EF4-FFF2-40B4-BE49-F238E27FC236}">
                <a16:creationId xmlns:a16="http://schemas.microsoft.com/office/drawing/2014/main" xmlns="" id="{A3CE9B93-999E-7A4F-9A43-8CD6A50C407C}"/>
              </a:ext>
            </a:extLst>
          </p:cNvPr>
          <p:cNvSpPr/>
          <p:nvPr/>
        </p:nvSpPr>
        <p:spPr>
          <a:xfrm>
            <a:off x="1289050" y="3216275"/>
            <a:ext cx="17526000" cy="5232202"/>
          </a:xfrm>
          <a:prstGeom prst="rect">
            <a:avLst/>
          </a:prstGeom>
        </p:spPr>
        <p:txBody>
          <a:bodyPr wrap="square">
            <a:spAutoFit/>
          </a:bodyPr>
          <a:lstStyle/>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Pre-Push Testing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On Push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p>
          <a:p>
            <a:pPr marL="571500" indent="-571500">
              <a:buFont typeface="Arial" panose="020B0604020202020204" pitchFamily="34" charset="0"/>
              <a:buChar char="•"/>
            </a:pPr>
            <a:r>
              <a:rPr lang="en" altLang="zh-CN" sz="4000" dirty="0">
                <a:solidFill>
                  <a:schemeClr val="bg1"/>
                </a:solidFill>
                <a:latin typeface="Microsoft YaHei" panose="020B0503020204020204" pitchFamily="34" charset="-122"/>
                <a:ea typeface="Microsoft YaHei" panose="020B0503020204020204" pitchFamily="34" charset="-122"/>
              </a:rPr>
              <a:t>Manual testing </a:t>
            </a:r>
          </a:p>
          <a:p>
            <a:r>
              <a:rPr lang="en" altLang="zh-CN" sz="4000" dirty="0">
                <a:solidFill>
                  <a:schemeClr val="bg1"/>
                </a:solidFill>
                <a:latin typeface="Microsoft YaHei" panose="020B0503020204020204" pitchFamily="34" charset="-122"/>
                <a:ea typeface="Microsoft YaHei" panose="020B0503020204020204" pitchFamily="34" charset="-122"/>
              </a:rPr>
              <a:t> </a:t>
            </a: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20204" pitchFamily="34" charset="0"/>
              <a:buChar char="•"/>
            </a:pPr>
            <a:endParaRPr lang="en" altLang="zh-CN" sz="4000" dirty="0">
              <a:solidFill>
                <a:schemeClr val="bg1"/>
              </a:solidFill>
              <a:latin typeface="Microsoft YaHei" panose="020B0503020204020204" pitchFamily="34" charset="-122"/>
              <a:ea typeface="Microsoft YaHei" panose="020B0503020204020204" pitchFamily="34" charset="-122"/>
            </a:endParaRPr>
          </a:p>
          <a:p>
            <a:endParaRPr lang="en" altLang="zh-CN" sz="5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70461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 altLang="zh-CN" sz="6000" dirty="0"/>
              <a:t>Tests and when they are run </a:t>
            </a:r>
          </a:p>
        </p:txBody>
      </p:sp>
      <p:pic>
        <p:nvPicPr>
          <p:cNvPr id="5" name="图片 4">
            <a:extLst>
              <a:ext uri="{FF2B5EF4-FFF2-40B4-BE49-F238E27FC236}">
                <a16:creationId xmlns:a16="http://schemas.microsoft.com/office/drawing/2014/main" xmlns="" id="{406124BB-8E41-4042-9E22-762B8868CF4E}"/>
              </a:ext>
            </a:extLst>
          </p:cNvPr>
          <p:cNvPicPr>
            <a:picLocks noChangeAspect="1"/>
          </p:cNvPicPr>
          <p:nvPr/>
        </p:nvPicPr>
        <p:blipFill>
          <a:blip r:embed="rId3"/>
          <a:stretch>
            <a:fillRect/>
          </a:stretch>
        </p:blipFill>
        <p:spPr>
          <a:xfrm>
            <a:off x="3103365" y="2682875"/>
            <a:ext cx="13202247" cy="7391399"/>
          </a:xfrm>
          <a:prstGeom prst="rect">
            <a:avLst/>
          </a:prstGeom>
        </p:spPr>
      </p:pic>
    </p:spTree>
    <p:extLst>
      <p:ext uri="{BB962C8B-B14F-4D97-AF65-F5344CB8AC3E}">
        <p14:creationId xmlns:p14="http://schemas.microsoft.com/office/powerpoint/2010/main" val="3323302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r>
              <a:rPr kumimoji="1" lang="en-US" altLang="zh-CN" dirty="0"/>
              <a:t/>
            </a:r>
            <a:br>
              <a:rPr kumimoji="1" lang="en-US" altLang="zh-CN" dirty="0"/>
            </a:br>
            <a:r>
              <a:rPr kumimoji="1" lang="zh-CN" altLang="en-US" sz="7200" dirty="0"/>
              <a:t>亮点，教训，经验及其他</a:t>
            </a:r>
            <a:endParaRPr kumimoji="1"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什么制约了</a:t>
            </a:r>
            <a:r>
              <a:rPr lang="en-US" altLang="zh-CN" sz="6000" dirty="0"/>
              <a:t>Facebook</a:t>
            </a:r>
            <a:r>
              <a:rPr lang="zh-CN" altLang="en-US" sz="6000" dirty="0"/>
              <a:t>？</a:t>
            </a:r>
          </a:p>
        </p:txBody>
      </p:sp>
      <p:sp>
        <p:nvSpPr>
          <p:cNvPr id="3" name="Text Placeholder 2"/>
          <p:cNvSpPr>
            <a:spLocks noGrp="1"/>
          </p:cNvSpPr>
          <p:nvPr>
            <p:ph type="body" idx="1"/>
          </p:nvPr>
        </p:nvSpPr>
        <p:spPr>
          <a:xfrm>
            <a:off x="1005204" y="2911475"/>
            <a:ext cx="18093691" cy="6354560"/>
          </a:xfrm>
        </p:spPr>
        <p:txBody>
          <a:bodyPr/>
          <a:lstStyle/>
          <a:p>
            <a:pPr>
              <a:lnSpc>
                <a:spcPct val="150000"/>
              </a:lnSpc>
            </a:pPr>
            <a:r>
              <a:rPr lang="zh-CN" altLang="en-US" sz="4000" dirty="0"/>
              <a:t>影响</a:t>
            </a:r>
            <a:r>
              <a:rPr lang="en-US" altLang="zh-CN" sz="4000" dirty="0"/>
              <a:t>Facebook</a:t>
            </a:r>
            <a:r>
              <a:rPr lang="zh-CN" altLang="en-US" sz="4000" dirty="0"/>
              <a:t>股价的绝对不只是</a:t>
            </a:r>
            <a:r>
              <a:rPr lang="en-US" altLang="zh-CN" sz="4000" dirty="0"/>
              <a:t>2018</a:t>
            </a:r>
            <a:r>
              <a:rPr lang="zh-CN" altLang="en-US" sz="4000" dirty="0"/>
              <a:t>年的隐私门事件，前面提到，</a:t>
            </a:r>
            <a:r>
              <a:rPr lang="en-US" altLang="zh-CN" sz="4000" dirty="0"/>
              <a:t>Facebook</a:t>
            </a:r>
            <a:r>
              <a:rPr lang="zh-CN" altLang="en-US" sz="4000" dirty="0"/>
              <a:t>用户增长瓶颈已经很明显，收入依然非常依赖广告，三季度占比</a:t>
            </a:r>
            <a:r>
              <a:rPr lang="en-US" altLang="zh-CN" sz="4000" dirty="0"/>
              <a:t>98%</a:t>
            </a:r>
            <a:r>
              <a:rPr lang="zh-CN" altLang="en-US" sz="4000" dirty="0"/>
              <a:t>，比所有互联网公司都更依赖广告，掣肘</a:t>
            </a:r>
            <a:r>
              <a:rPr lang="en-US" altLang="zh-CN" sz="4000" dirty="0"/>
              <a:t>Facebook</a:t>
            </a:r>
            <a:r>
              <a:rPr lang="zh-CN" altLang="en-US" sz="4000" dirty="0"/>
              <a:t>的不是旗下</a:t>
            </a:r>
            <a:r>
              <a:rPr lang="en-US" altLang="zh-CN" sz="4000" dirty="0"/>
              <a:t>App</a:t>
            </a:r>
            <a:r>
              <a:rPr lang="zh-CN" altLang="en-US" sz="4000" dirty="0"/>
              <a:t>是否整合，抑或消息是否互通，而是有多重原因：</a:t>
            </a:r>
            <a:endParaRPr lang="en-US" altLang="zh-CN" sz="4000" dirty="0"/>
          </a:p>
          <a:p>
            <a:pPr>
              <a:lnSpc>
                <a:spcPct val="150000"/>
              </a:lnSpc>
            </a:pPr>
            <a:r>
              <a:rPr lang="en-US" altLang="zh-CN" sz="4000" dirty="0"/>
              <a:t>1</a:t>
            </a:r>
            <a:r>
              <a:rPr lang="zh-CN" altLang="en-US" sz="4000" dirty="0"/>
              <a:t>、</a:t>
            </a:r>
            <a:r>
              <a:rPr lang="zh-CN" altLang="en-US" sz="4000" b="1" dirty="0"/>
              <a:t>首先，</a:t>
            </a:r>
            <a:r>
              <a:rPr lang="en-US" altLang="zh-CN" sz="4000" b="1" dirty="0"/>
              <a:t>Facebook</a:t>
            </a:r>
            <a:r>
              <a:rPr lang="zh-CN" altLang="en-US" sz="4000" b="1" dirty="0"/>
              <a:t>没有足够强的创新机制；</a:t>
            </a:r>
            <a:endParaRPr lang="en-US" altLang="zh-CN" sz="4000" b="1" dirty="0"/>
          </a:p>
          <a:p>
            <a:pPr>
              <a:lnSpc>
                <a:spcPct val="150000"/>
              </a:lnSpc>
            </a:pPr>
            <a:r>
              <a:rPr lang="en-US" altLang="zh-CN" sz="4000" b="1" dirty="0"/>
              <a:t>2</a:t>
            </a:r>
            <a:r>
              <a:rPr lang="zh-CN" altLang="en-US" sz="4000" b="1" dirty="0"/>
              <a:t>、其次，</a:t>
            </a:r>
            <a:r>
              <a:rPr lang="en-US" altLang="zh-CN" sz="4000" b="1" dirty="0"/>
              <a:t>Facebook</a:t>
            </a:r>
            <a:r>
              <a:rPr lang="zh-CN" altLang="en-US" sz="4000" b="1" dirty="0"/>
              <a:t>没有繁荣的开放生态。</a:t>
            </a:r>
            <a:endParaRPr lang="en-US" altLang="zh-CN" sz="4000" b="1" dirty="0"/>
          </a:p>
          <a:p>
            <a:pPr>
              <a:lnSpc>
                <a:spcPct val="150000"/>
              </a:lnSpc>
            </a:pPr>
            <a:r>
              <a:rPr lang="en-US" altLang="zh-CN" sz="4000" b="1" dirty="0"/>
              <a:t>3</a:t>
            </a:r>
            <a:r>
              <a:rPr lang="zh-CN" altLang="en-US" sz="4000" b="1" dirty="0"/>
              <a:t>、最后，</a:t>
            </a:r>
            <a:r>
              <a:rPr lang="en-US" altLang="zh-CN" sz="4000" b="1" dirty="0"/>
              <a:t>Facebook</a:t>
            </a:r>
            <a:r>
              <a:rPr lang="zh-CN" altLang="en-US" sz="4000" b="1" dirty="0"/>
              <a:t>没有足够多的内容体系。</a:t>
            </a:r>
            <a:endParaRPr lang="zh-CN" altLang="en-US" sz="4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扎克伯格对中国市场的野心</a:t>
            </a:r>
          </a:p>
        </p:txBody>
      </p:sp>
      <p:sp>
        <p:nvSpPr>
          <p:cNvPr id="3" name="文本占位符 2"/>
          <p:cNvSpPr>
            <a:spLocks noGrp="1"/>
          </p:cNvSpPr>
          <p:nvPr>
            <p:ph type="body" idx="1"/>
          </p:nvPr>
        </p:nvSpPr>
        <p:spPr>
          <a:xfrm>
            <a:off x="1005204" y="2911475"/>
            <a:ext cx="18093691" cy="6085640"/>
          </a:xfrm>
        </p:spPr>
        <p:txBody>
          <a:bodyPr/>
          <a:lstStyle/>
          <a:p>
            <a:pPr>
              <a:lnSpc>
                <a:spcPct val="150000"/>
              </a:lnSpc>
            </a:pPr>
            <a:r>
              <a:rPr lang="en-US" altLang="zh-CN" dirty="0" smtClean="0"/>
              <a:t>2005</a:t>
            </a:r>
            <a:r>
              <a:rPr lang="zh-CN" altLang="en-US" dirty="0" smtClean="0"/>
              <a:t>年，</a:t>
            </a:r>
            <a:r>
              <a:rPr lang="en-US" altLang="zh-CN" dirty="0" smtClean="0"/>
              <a:t>Facebook</a:t>
            </a:r>
            <a:r>
              <a:rPr lang="zh-CN" altLang="en-US" dirty="0" smtClean="0"/>
              <a:t>注册了“</a:t>
            </a:r>
            <a:r>
              <a:rPr lang="en-US" altLang="zh-CN" dirty="0" smtClean="0"/>
              <a:t>.</a:t>
            </a:r>
            <a:r>
              <a:rPr lang="en-US" altLang="zh-CN" dirty="0" err="1" smtClean="0"/>
              <a:t>cn</a:t>
            </a:r>
            <a:r>
              <a:rPr lang="zh-CN" altLang="en-US" dirty="0" smtClean="0"/>
              <a:t>”的域名；</a:t>
            </a:r>
            <a:endParaRPr lang="en-US" altLang="zh-CN" dirty="0" smtClean="0"/>
          </a:p>
          <a:p>
            <a:pPr>
              <a:lnSpc>
                <a:spcPct val="150000"/>
              </a:lnSpc>
            </a:pPr>
            <a:r>
              <a:rPr lang="en-US" altLang="zh-CN" dirty="0" smtClean="0"/>
              <a:t>2008</a:t>
            </a:r>
            <a:r>
              <a:rPr lang="zh-CN" altLang="en-US" dirty="0" smtClean="0"/>
              <a:t>年，</a:t>
            </a:r>
            <a:r>
              <a:rPr lang="en-US" altLang="zh-CN" dirty="0" smtClean="0"/>
              <a:t>Facebook</a:t>
            </a:r>
            <a:r>
              <a:rPr lang="zh-CN" altLang="en-US" dirty="0" smtClean="0"/>
              <a:t>推出了简体中文版本；</a:t>
            </a:r>
            <a:endParaRPr lang="en-US" altLang="zh-CN" dirty="0" smtClean="0"/>
          </a:p>
          <a:p>
            <a:pPr>
              <a:lnSpc>
                <a:spcPct val="150000"/>
              </a:lnSpc>
            </a:pPr>
            <a:r>
              <a:rPr lang="en-US" altLang="zh-CN" dirty="0" smtClean="0"/>
              <a:t>2010</a:t>
            </a:r>
            <a:r>
              <a:rPr lang="zh-CN" altLang="en-US" dirty="0" smtClean="0"/>
              <a:t>年：</a:t>
            </a:r>
            <a:r>
              <a:rPr lang="en-US" altLang="zh-CN" dirty="0" err="1" smtClean="0"/>
              <a:t>facebook</a:t>
            </a:r>
            <a:r>
              <a:rPr lang="zh-CN" altLang="en-US" dirty="0" smtClean="0"/>
              <a:t>开设香港办事处。</a:t>
            </a:r>
            <a:endParaRPr lang="en-US" altLang="zh-CN" dirty="0" smtClean="0"/>
          </a:p>
          <a:p>
            <a:pPr>
              <a:lnSpc>
                <a:spcPct val="150000"/>
              </a:lnSpc>
            </a:pPr>
            <a:r>
              <a:rPr lang="en-US" altLang="zh-CN" dirty="0" smtClean="0"/>
              <a:t>2010</a:t>
            </a:r>
            <a:r>
              <a:rPr lang="zh-CN" altLang="en-US" dirty="0" smtClean="0"/>
              <a:t>年：扎克伯格带华裔女友中国独假。</a:t>
            </a:r>
            <a:endParaRPr lang="en-US" altLang="zh-CN" dirty="0" smtClean="0"/>
          </a:p>
          <a:p>
            <a:pPr>
              <a:lnSpc>
                <a:spcPct val="150000"/>
              </a:lnSpc>
            </a:pPr>
            <a:r>
              <a:rPr lang="en-US" altLang="zh-CN" dirty="0" smtClean="0"/>
              <a:t>2010</a:t>
            </a:r>
            <a:r>
              <a:rPr lang="zh-CN" altLang="en-US" dirty="0" smtClean="0"/>
              <a:t>年，扎克伯格的挑战是学习中文。</a:t>
            </a:r>
            <a:endParaRPr lang="zh-CN" altLang="en-US" dirty="0"/>
          </a:p>
        </p:txBody>
      </p:sp>
      <p:pic>
        <p:nvPicPr>
          <p:cNvPr id="4" name="图片 3"/>
          <p:cNvPicPr>
            <a:picLocks noChangeAspect="1"/>
          </p:cNvPicPr>
          <p:nvPr/>
        </p:nvPicPr>
        <p:blipFill>
          <a:blip r:embed="rId3"/>
          <a:stretch>
            <a:fillRect/>
          </a:stretch>
        </p:blipFill>
        <p:spPr>
          <a:xfrm>
            <a:off x="15309850" y="5787825"/>
            <a:ext cx="2819400" cy="3947160"/>
          </a:xfrm>
          <a:prstGeom prst="rect">
            <a:avLst/>
          </a:prstGeom>
        </p:spPr>
      </p:pic>
    </p:spTree>
    <p:extLst>
      <p:ext uri="{BB962C8B-B14F-4D97-AF65-F5344CB8AC3E}">
        <p14:creationId xmlns:p14="http://schemas.microsoft.com/office/powerpoint/2010/main" val="16364063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为何中国社交出海这么难？</a:t>
            </a:r>
          </a:p>
        </p:txBody>
      </p:sp>
      <p:sp>
        <p:nvSpPr>
          <p:cNvPr id="3" name="文本占位符 2"/>
          <p:cNvSpPr>
            <a:spLocks noGrp="1"/>
          </p:cNvSpPr>
          <p:nvPr>
            <p:ph type="body" idx="1"/>
          </p:nvPr>
        </p:nvSpPr>
        <p:spPr>
          <a:xfrm>
            <a:off x="1005204" y="2911475"/>
            <a:ext cx="18093691" cy="7478970"/>
          </a:xfrm>
        </p:spPr>
        <p:txBody>
          <a:bodyPr/>
          <a:lstStyle/>
          <a:p>
            <a:pPr>
              <a:lnSpc>
                <a:spcPct val="150000"/>
              </a:lnSpc>
            </a:pPr>
            <a:r>
              <a:rPr lang="zh-CN" altLang="en-US" dirty="0"/>
              <a:t>在出海的能力方面，我们认为一个互联网企业如果要出海需要具备至少三种能力。</a:t>
            </a:r>
          </a:p>
          <a:p>
            <a:pPr>
              <a:lnSpc>
                <a:spcPct val="150000"/>
              </a:lnSpc>
            </a:pPr>
            <a:r>
              <a:rPr lang="zh-CN" altLang="en-US" dirty="0"/>
              <a:t>第一是全球化的视野；</a:t>
            </a:r>
            <a:endParaRPr lang="en-US" altLang="zh-CN" dirty="0"/>
          </a:p>
          <a:p>
            <a:pPr>
              <a:lnSpc>
                <a:spcPct val="150000"/>
              </a:lnSpc>
            </a:pPr>
            <a:r>
              <a:rPr lang="zh-CN" altLang="en-US" dirty="0"/>
              <a:t>第二是本地化运营的能力；</a:t>
            </a:r>
            <a:endParaRPr lang="en-US" altLang="zh-CN" dirty="0"/>
          </a:p>
          <a:p>
            <a:pPr>
              <a:lnSpc>
                <a:spcPct val="150000"/>
              </a:lnSpc>
            </a:pPr>
            <a:r>
              <a:rPr lang="zh-CN" altLang="en-US" dirty="0"/>
              <a:t>第三是要有一个专业的互联网团队。</a:t>
            </a:r>
          </a:p>
          <a:p>
            <a:pPr>
              <a:lnSpc>
                <a:spcPct val="150000"/>
              </a:lnSpc>
            </a:pP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3"/>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10379</Words>
  <Application>Microsoft Office PowerPoint</Application>
  <PresentationFormat>自定义</PresentationFormat>
  <Paragraphs>924</Paragraphs>
  <Slides>89</Slides>
  <Notes>78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89</vt:i4>
      </vt:variant>
    </vt:vector>
  </HeadingPairs>
  <TitlesOfParts>
    <vt:vector size="106" baseType="lpstr">
      <vt:lpstr>Bebas Neue</vt:lpstr>
      <vt:lpstr>맑은 고딕</vt:lpstr>
      <vt:lpstr>PingFang-SC-Heavy</vt:lpstr>
      <vt:lpstr>黑体</vt:lpstr>
      <vt:lpstr>苹方</vt:lpstr>
      <vt:lpstr>宋体</vt:lpstr>
      <vt:lpstr>微软雅黑</vt:lpstr>
      <vt:lpstr>微软雅黑</vt:lpstr>
      <vt:lpstr>Arial</vt:lpstr>
      <vt:lpstr>Calibri</vt:lpstr>
      <vt:lpstr>Calibri Light</vt:lpstr>
      <vt:lpstr>Segoe UI</vt:lpstr>
      <vt:lpstr>Tahoma</vt:lpstr>
      <vt:lpstr>Times New Roman</vt:lpstr>
      <vt:lpstr>Verdana</vt:lpstr>
      <vt:lpstr>Wingdings</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FaceBook的最佳实践 管理实践部分</vt:lpstr>
      <vt:lpstr>概述</vt:lpstr>
      <vt:lpstr>开发人员全栈</vt:lpstr>
      <vt:lpstr>Facebook开发团队-三人小组</vt:lpstr>
      <vt:lpstr>FaceBook的最佳实践 工程实践部分</vt:lpstr>
      <vt:lpstr>Facebook的5个持续</vt:lpstr>
      <vt:lpstr>持续开发原则</vt:lpstr>
      <vt:lpstr>Facebook的分支管理和发布策略</vt:lpstr>
      <vt:lpstr>Code Review</vt:lpstr>
      <vt:lpstr>Facebook的测试</vt:lpstr>
      <vt:lpstr>持续集成、持续交付、持续部署</vt:lpstr>
      <vt:lpstr>五颜六色的发布、部署</vt:lpstr>
      <vt:lpstr>PowerPoint 演示文稿</vt:lpstr>
      <vt:lpstr>SEV—Facebook的失败案例</vt:lpstr>
      <vt:lpstr>FaceBook的工具</vt:lpstr>
      <vt:lpstr>Continuous Delivery Landscape</vt:lpstr>
      <vt:lpstr>应用和数据</vt:lpstr>
      <vt:lpstr>DevOps </vt:lpstr>
      <vt:lpstr>实用工具 </vt:lpstr>
      <vt:lpstr>工具相关</vt:lpstr>
      <vt:lpstr>商业工具 </vt:lpstr>
      <vt:lpstr>FaceBook的DevOps之旅</vt:lpstr>
      <vt:lpstr>Facebook Development </vt:lpstr>
      <vt:lpstr>Facebook Deployment  </vt:lpstr>
      <vt:lpstr>DevOps Stages</vt:lpstr>
      <vt:lpstr>Version Control</vt:lpstr>
      <vt:lpstr>Continuous Delivery pipeline</vt:lpstr>
      <vt:lpstr>The practices relate to each other</vt:lpstr>
      <vt:lpstr>Continuous Deployment</vt:lpstr>
      <vt:lpstr>Continuous Deployment Tools</vt:lpstr>
      <vt:lpstr>Continuous Deployment Best Practices</vt:lpstr>
      <vt:lpstr>The Dark Launching Technique</vt:lpstr>
      <vt:lpstr>staged data acquisition</vt:lpstr>
      <vt:lpstr>Facebook 是如何做大规模代码部署的 </vt:lpstr>
      <vt:lpstr>Continuous delivery at scale</vt:lpstr>
      <vt:lpstr>Continuous Integration</vt:lpstr>
      <vt:lpstr>Continuous Integration</vt:lpstr>
      <vt:lpstr>A/B Testing  </vt:lpstr>
      <vt:lpstr>Continuous Deployment of Mobile Software </vt:lpstr>
      <vt:lpstr>The key challenge in deploying mobile software </vt:lpstr>
      <vt:lpstr>The key challenge in deploying mobile software </vt:lpstr>
      <vt:lpstr>MOBILE RELEASE CYCLE </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FaceBook的其他内容 亮点，教训，经验及其他</vt:lpstr>
      <vt:lpstr>什么制约了Facebook？</vt:lpstr>
      <vt:lpstr>扎克伯格对中国市场的野心</vt:lpstr>
      <vt:lpstr>为何中国社交出海这么难？</vt:lpstr>
      <vt:lpstr>案例研究结束语</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高金梅</cp:lastModifiedBy>
  <cp:revision>243</cp:revision>
  <cp:lastPrinted>2019-10-27T09:49:46Z</cp:lastPrinted>
  <dcterms:created xsi:type="dcterms:W3CDTF">2019-10-14T02:01:00Z</dcterms:created>
  <dcterms:modified xsi:type="dcterms:W3CDTF">2019-10-29T01:54:46Z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